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y="5143500" cx="9144000"/>
  <p:notesSz cx="6858000" cy="9144000"/>
  <p:embeddedFontLst>
    <p:embeddedFont>
      <p:font typeface="Nunito SemiBold"/>
      <p:regular r:id="rId36"/>
      <p:bold r:id="rId37"/>
      <p:italic r:id="rId38"/>
      <p:boldItalic r:id="rId39"/>
    </p:embeddedFont>
    <p:embeddedFont>
      <p:font typeface="Nunito"/>
      <p:regular r:id="rId40"/>
      <p:bold r:id="rId41"/>
      <p:italic r:id="rId42"/>
      <p:boldItalic r:id="rId43"/>
    </p:embeddedFont>
    <p:embeddedFont>
      <p:font typeface="Playwrite NG Modern"/>
      <p:regular r:id="rId44"/>
    </p:embeddedFont>
    <p:embeddedFont>
      <p:font typeface="Nunito ExtraBold"/>
      <p:bold r:id="rId45"/>
      <p:boldItalic r:id="rId46"/>
    </p:embeddedFont>
    <p:embeddedFont>
      <p:font typeface="Playwrite DE Grund"/>
      <p:regular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C3F129E-F3B0-475D-A482-A71C54FA1E9E}">
  <a:tblStyle styleId="{3C3F129E-F3B0-475D-A482-A71C54FA1E9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E2E87338-2C18-452F-88E3-225C8117A6BD}" styleName="Table_1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Nunito-regular.fntdata"/><Relationship Id="rId20" Type="http://schemas.openxmlformats.org/officeDocument/2006/relationships/slide" Target="slides/slide14.xml"/><Relationship Id="rId42" Type="http://schemas.openxmlformats.org/officeDocument/2006/relationships/font" Target="fonts/Nunito-italic.fntdata"/><Relationship Id="rId41" Type="http://schemas.openxmlformats.org/officeDocument/2006/relationships/font" Target="fonts/Nunito-bold.fntdata"/><Relationship Id="rId22" Type="http://schemas.openxmlformats.org/officeDocument/2006/relationships/slide" Target="slides/slide16.xml"/><Relationship Id="rId44" Type="http://schemas.openxmlformats.org/officeDocument/2006/relationships/font" Target="fonts/PlaywriteNGModern-regular.fntdata"/><Relationship Id="rId21" Type="http://schemas.openxmlformats.org/officeDocument/2006/relationships/slide" Target="slides/slide15.xml"/><Relationship Id="rId43" Type="http://schemas.openxmlformats.org/officeDocument/2006/relationships/font" Target="fonts/Nunito-boldItalic.fntdata"/><Relationship Id="rId24" Type="http://schemas.openxmlformats.org/officeDocument/2006/relationships/slide" Target="slides/slide18.xml"/><Relationship Id="rId46" Type="http://schemas.openxmlformats.org/officeDocument/2006/relationships/font" Target="fonts/NunitoExtraBold-boldItalic.fntdata"/><Relationship Id="rId23" Type="http://schemas.openxmlformats.org/officeDocument/2006/relationships/slide" Target="slides/slide17.xml"/><Relationship Id="rId45" Type="http://schemas.openxmlformats.org/officeDocument/2006/relationships/font" Target="fonts/NunitoExtraBol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47" Type="http://schemas.openxmlformats.org/officeDocument/2006/relationships/font" Target="fonts/PlaywriteDEGrund-regular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font" Target="fonts/NunitoSemiBold-bold.fntdata"/><Relationship Id="rId14" Type="http://schemas.openxmlformats.org/officeDocument/2006/relationships/slide" Target="slides/slide8.xml"/><Relationship Id="rId36" Type="http://schemas.openxmlformats.org/officeDocument/2006/relationships/font" Target="fonts/NunitoSemiBold-regular.fntdata"/><Relationship Id="rId17" Type="http://schemas.openxmlformats.org/officeDocument/2006/relationships/slide" Target="slides/slide11.xml"/><Relationship Id="rId39" Type="http://schemas.openxmlformats.org/officeDocument/2006/relationships/font" Target="fonts/NunitoSemiBold-boldItalic.fntdata"/><Relationship Id="rId16" Type="http://schemas.openxmlformats.org/officeDocument/2006/relationships/slide" Target="slides/slide10.xml"/><Relationship Id="rId38" Type="http://schemas.openxmlformats.org/officeDocument/2006/relationships/font" Target="fonts/NunitoSemiBold-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005fb319dd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g3005fb319dd_0_2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005fb319dd_0_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g3005fb319dd_0_3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005fb319dd_0_4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g3005fb319dd_0_4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01c149afe7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301c149afe7_0_2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005fb319dd_1_3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g3005fb319dd_1_3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005fb319dd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g3005fb319dd_1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005fb319dd_1_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g3005fb319dd_1_3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005fb319dd_1_3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g3005fb319dd_1_3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005fb319dd_1_4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g3005fb319dd_1_4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01262aa171_0_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g301262aa171_0_3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005fb319dd_1_4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g3005fb319dd_1_4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005fb319dd_1_4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g3005fb319dd_1_4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005fb319dd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g3005fb319dd_1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005fb319dd_1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g3005fb319dd_1_1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7b1c9b373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g37b1c9b3735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01c149afe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g301c149afe7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01262aa171_0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g301262aa171_0_3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005fb319dd_1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g3005fb319dd_1_1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01c149afe7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g301c149afe7_0_1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01c149afe7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g301c149afe7_0_1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01c149afe7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g301c149afe7_0_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005fb319dd_1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g3005fb319dd_1_2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01262aa171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g301262aa171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01262aa171_0_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g301262aa171_0_3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3005fb319dd_1_4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g3005fb319dd_1_4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01262aa171_0_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g301262aa171_0_3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3005fb319dd_1_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g3005fb319dd_1_3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301262aa171_0_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g301262aa171_0_3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48ce59283e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g348ce59283e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5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7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7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7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5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5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5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7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5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5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5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5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con&#10;&#10;Description automatically generated" id="12" name="Google Shape;12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49014" y="1"/>
            <a:ext cx="94297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Logo, company name&#10;&#10;Description automatically generated" id="16" name="Google Shape;1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71819" y="1108114"/>
            <a:ext cx="2400361" cy="29272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 rot="10800000">
            <a:off x="7162886" y="-282600"/>
            <a:ext cx="3827250" cy="1913627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title"/>
          </p:nvPr>
        </p:nvSpPr>
        <p:spPr>
          <a:xfrm>
            <a:off x="4211515" y="273844"/>
            <a:ext cx="395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1" sz="2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" type="body"/>
          </p:nvPr>
        </p:nvSpPr>
        <p:spPr>
          <a:xfrm>
            <a:off x="4211515" y="1369219"/>
            <a:ext cx="395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pic>
        <p:nvPicPr>
          <p:cNvPr id="21" name="Google Shape;2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56504" y="4632722"/>
            <a:ext cx="1578860" cy="39373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3"/>
          <p:cNvSpPr/>
          <p:nvPr/>
        </p:nvSpPr>
        <p:spPr>
          <a:xfrm>
            <a:off x="-2978342" y="-703385"/>
            <a:ext cx="7016100" cy="7016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and Content">
  <p:cSld name="6_Title and Conten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628651" y="273844"/>
            <a:ext cx="81186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1" sz="2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628651" y="1369219"/>
            <a:ext cx="81186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256504" y="4632722"/>
            <a:ext cx="1578860" cy="393731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4"/>
          <p:cNvSpPr/>
          <p:nvPr/>
        </p:nvSpPr>
        <p:spPr>
          <a:xfrm>
            <a:off x="-445756" y="4278089"/>
            <a:ext cx="2148600" cy="2148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" name="Google Shape;28;p4"/>
          <p:cNvPicPr preferRelativeResize="0"/>
          <p:nvPr/>
        </p:nvPicPr>
        <p:blipFill rotWithShape="1">
          <a:blip r:embed="rId3">
            <a:alphaModFix amt="20000"/>
          </a:blip>
          <a:srcRect b="0" l="0" r="0" t="0"/>
          <a:stretch/>
        </p:blipFill>
        <p:spPr>
          <a:xfrm rot="10800000">
            <a:off x="7831102" y="-595010"/>
            <a:ext cx="3827250" cy="19136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and Content">
  <p:cSld name="9_Title and Conten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628651" y="273844"/>
            <a:ext cx="81186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Arial"/>
              <a:buNone/>
              <a:defRPr b="1" sz="24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628651" y="1369219"/>
            <a:ext cx="81186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pic>
        <p:nvPicPr>
          <p:cNvPr id="32" name="Google Shape;32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256504" y="4632722"/>
            <a:ext cx="1578860" cy="393731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5"/>
          <p:cNvSpPr/>
          <p:nvPr/>
        </p:nvSpPr>
        <p:spPr>
          <a:xfrm>
            <a:off x="-534079" y="4269297"/>
            <a:ext cx="2148600" cy="2148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" name="Google Shape;34;p5"/>
          <p:cNvPicPr preferRelativeResize="0"/>
          <p:nvPr/>
        </p:nvPicPr>
        <p:blipFill rotWithShape="1">
          <a:blip r:embed="rId3">
            <a:alphaModFix amt="20000"/>
          </a:blip>
          <a:srcRect b="0" l="0" r="0" t="0"/>
          <a:stretch/>
        </p:blipFill>
        <p:spPr>
          <a:xfrm rot="10800000">
            <a:off x="7831102" y="-595010"/>
            <a:ext cx="3827250" cy="19136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and Content">
  <p:cSld name="8_Title and Conten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628651" y="273844"/>
            <a:ext cx="81186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None/>
              <a:defRPr b="1" sz="24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" type="body"/>
          </p:nvPr>
        </p:nvSpPr>
        <p:spPr>
          <a:xfrm>
            <a:off x="628651" y="1369219"/>
            <a:ext cx="81186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pic>
        <p:nvPicPr>
          <p:cNvPr id="38" name="Google Shape;38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256504" y="4632722"/>
            <a:ext cx="1578860" cy="393731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6"/>
          <p:cNvSpPr/>
          <p:nvPr/>
        </p:nvSpPr>
        <p:spPr>
          <a:xfrm>
            <a:off x="-534079" y="4278089"/>
            <a:ext cx="2148600" cy="2148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" name="Google Shape;40;p6"/>
          <p:cNvPicPr preferRelativeResize="0"/>
          <p:nvPr/>
        </p:nvPicPr>
        <p:blipFill rotWithShape="1">
          <a:blip r:embed="rId3">
            <a:alphaModFix amt="20000"/>
          </a:blip>
          <a:srcRect b="0" l="0" r="0" t="0"/>
          <a:stretch/>
        </p:blipFill>
        <p:spPr>
          <a:xfrm rot="10800000">
            <a:off x="7831102" y="-595010"/>
            <a:ext cx="3827250" cy="19136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and Content">
  <p:cSld name="5_Title and Conte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 rot="10800000">
            <a:off x="7831102" y="-595010"/>
            <a:ext cx="3827250" cy="1913627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7"/>
          <p:cNvSpPr txBox="1"/>
          <p:nvPr>
            <p:ph type="title"/>
          </p:nvPr>
        </p:nvSpPr>
        <p:spPr>
          <a:xfrm>
            <a:off x="628651" y="273844"/>
            <a:ext cx="81186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b="1"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" type="body"/>
          </p:nvPr>
        </p:nvSpPr>
        <p:spPr>
          <a:xfrm>
            <a:off x="628651" y="1369219"/>
            <a:ext cx="81186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pic>
        <p:nvPicPr>
          <p:cNvPr id="45" name="Google Shape;4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56504" y="4632722"/>
            <a:ext cx="1578860" cy="393731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7"/>
          <p:cNvSpPr/>
          <p:nvPr/>
        </p:nvSpPr>
        <p:spPr>
          <a:xfrm>
            <a:off x="-534079" y="4278089"/>
            <a:ext cx="2148600" cy="2148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8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>
            <a:off x="1183416" y="3229874"/>
            <a:ext cx="3827250" cy="1913627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8"/>
          <p:cNvSpPr txBox="1"/>
          <p:nvPr>
            <p:ph type="title"/>
          </p:nvPr>
        </p:nvSpPr>
        <p:spPr>
          <a:xfrm>
            <a:off x="4040659" y="273844"/>
            <a:ext cx="47064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b="1"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1" type="body"/>
          </p:nvPr>
        </p:nvSpPr>
        <p:spPr>
          <a:xfrm>
            <a:off x="4040659" y="1369219"/>
            <a:ext cx="47064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Google Shape;52;p8"/>
          <p:cNvSpPr/>
          <p:nvPr/>
        </p:nvSpPr>
        <p:spPr>
          <a:xfrm>
            <a:off x="-3387037" y="-966015"/>
            <a:ext cx="7075500" cy="7075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56504" y="4632722"/>
            <a:ext cx="1578860" cy="3937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>
  <p:cSld name="1_Title and Conten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9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>
            <a:off x="1183416" y="3229874"/>
            <a:ext cx="3827250" cy="1913627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9"/>
          <p:cNvSpPr txBox="1"/>
          <p:nvPr>
            <p:ph type="title"/>
          </p:nvPr>
        </p:nvSpPr>
        <p:spPr>
          <a:xfrm>
            <a:off x="4040659" y="273844"/>
            <a:ext cx="47064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1" sz="2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" type="body"/>
          </p:nvPr>
        </p:nvSpPr>
        <p:spPr>
          <a:xfrm>
            <a:off x="4040659" y="1369219"/>
            <a:ext cx="47064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Google Shape;59;p9"/>
          <p:cNvSpPr/>
          <p:nvPr/>
        </p:nvSpPr>
        <p:spPr>
          <a:xfrm>
            <a:off x="-3387037" y="-966015"/>
            <a:ext cx="7075500" cy="7075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56504" y="4632722"/>
            <a:ext cx="1578860" cy="3937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and Content">
  <p:cSld name="2_Title and Conten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0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>
            <a:off x="1183416" y="3229874"/>
            <a:ext cx="3827250" cy="1913627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0"/>
          <p:cNvSpPr txBox="1"/>
          <p:nvPr>
            <p:ph type="title"/>
          </p:nvPr>
        </p:nvSpPr>
        <p:spPr>
          <a:xfrm>
            <a:off x="4040659" y="273844"/>
            <a:ext cx="47064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b="1" sz="24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4040659" y="1369219"/>
            <a:ext cx="47064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Google Shape;66;p10"/>
          <p:cNvSpPr/>
          <p:nvPr/>
        </p:nvSpPr>
        <p:spPr>
          <a:xfrm>
            <a:off x="-3387037" y="-966015"/>
            <a:ext cx="7075500" cy="7075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56504" y="4632722"/>
            <a:ext cx="1578860" cy="3937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and Content">
  <p:cSld name="3_Title and Conten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1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>
            <a:off x="1183416" y="3229874"/>
            <a:ext cx="3827250" cy="1913627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1"/>
          <p:cNvSpPr txBox="1"/>
          <p:nvPr>
            <p:ph type="title"/>
          </p:nvPr>
        </p:nvSpPr>
        <p:spPr>
          <a:xfrm>
            <a:off x="4040659" y="273844"/>
            <a:ext cx="47064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None/>
              <a:defRPr b="1" sz="24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" type="body"/>
          </p:nvPr>
        </p:nvSpPr>
        <p:spPr>
          <a:xfrm>
            <a:off x="4040659" y="1369219"/>
            <a:ext cx="47064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Google Shape;73;p11"/>
          <p:cNvSpPr/>
          <p:nvPr/>
        </p:nvSpPr>
        <p:spPr>
          <a:xfrm>
            <a:off x="-3387037" y="-966015"/>
            <a:ext cx="7075500" cy="7075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" name="Google Shape;7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56504" y="4632722"/>
            <a:ext cx="1578860" cy="3937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and Content">
  <p:cSld name="4_Title and Conten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2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>
            <a:off x="1183416" y="3229874"/>
            <a:ext cx="3827250" cy="1913627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2"/>
          <p:cNvSpPr txBox="1"/>
          <p:nvPr>
            <p:ph type="title"/>
          </p:nvPr>
        </p:nvSpPr>
        <p:spPr>
          <a:xfrm>
            <a:off x="4040659" y="273844"/>
            <a:ext cx="47064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Arial"/>
              <a:buNone/>
              <a:defRPr b="1" sz="24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" type="body"/>
          </p:nvPr>
        </p:nvSpPr>
        <p:spPr>
          <a:xfrm>
            <a:off x="4040659" y="1369219"/>
            <a:ext cx="47064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2"/>
          <p:cNvSpPr/>
          <p:nvPr/>
        </p:nvSpPr>
        <p:spPr>
          <a:xfrm>
            <a:off x="-3387037" y="-966015"/>
            <a:ext cx="7075500" cy="7075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" name="Google Shape;8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56504" y="4632722"/>
            <a:ext cx="1578860" cy="3937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and Content">
  <p:cSld name="7_Title and Conte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/>
          <p:cNvSpPr txBox="1"/>
          <p:nvPr>
            <p:ph type="title"/>
          </p:nvPr>
        </p:nvSpPr>
        <p:spPr>
          <a:xfrm>
            <a:off x="628651" y="273844"/>
            <a:ext cx="81186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Arial"/>
              <a:buNone/>
              <a:defRPr b="1" sz="24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" name="Google Shape;84;p13"/>
          <p:cNvSpPr txBox="1"/>
          <p:nvPr>
            <p:ph idx="1" type="body"/>
          </p:nvPr>
        </p:nvSpPr>
        <p:spPr>
          <a:xfrm>
            <a:off x="628651" y="1369219"/>
            <a:ext cx="81186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pic>
        <p:nvPicPr>
          <p:cNvPr id="85" name="Google Shape;85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256504" y="4632722"/>
            <a:ext cx="1578860" cy="393731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/>
          <p:nvPr/>
        </p:nvSpPr>
        <p:spPr>
          <a:xfrm>
            <a:off x="-534079" y="4269297"/>
            <a:ext cx="2148600" cy="21486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" name="Google Shape;87;p13"/>
          <p:cNvPicPr preferRelativeResize="0"/>
          <p:nvPr/>
        </p:nvPicPr>
        <p:blipFill rotWithShape="1">
          <a:blip r:embed="rId3">
            <a:alphaModFix amt="20000"/>
          </a:blip>
          <a:srcRect b="0" l="0" r="0" t="0"/>
          <a:stretch/>
        </p:blipFill>
        <p:spPr>
          <a:xfrm rot="10800000">
            <a:off x="7831102" y="-595010"/>
            <a:ext cx="3827250" cy="19136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and Content">
  <p:cSld name="10_Title and Conten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4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 rot="10800000">
            <a:off x="7162886" y="-282600"/>
            <a:ext cx="3827250" cy="191362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4"/>
          <p:cNvSpPr txBox="1"/>
          <p:nvPr>
            <p:ph type="title"/>
          </p:nvPr>
        </p:nvSpPr>
        <p:spPr>
          <a:xfrm>
            <a:off x="4211515" y="273844"/>
            <a:ext cx="395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b="1"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1" name="Google Shape;91;p14"/>
          <p:cNvSpPr txBox="1"/>
          <p:nvPr>
            <p:ph idx="1" type="body"/>
          </p:nvPr>
        </p:nvSpPr>
        <p:spPr>
          <a:xfrm>
            <a:off x="4211515" y="1369219"/>
            <a:ext cx="395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pic>
        <p:nvPicPr>
          <p:cNvPr id="92" name="Google Shape;9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56504" y="4632722"/>
            <a:ext cx="1578860" cy="393731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/>
          <p:nvPr/>
        </p:nvSpPr>
        <p:spPr>
          <a:xfrm>
            <a:off x="-2978342" y="-694592"/>
            <a:ext cx="7016100" cy="7016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Title and Content">
  <p:cSld name="13_Title and Conten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5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 rot="10800000">
            <a:off x="7162886" y="-282600"/>
            <a:ext cx="3827250" cy="1913627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5"/>
          <p:cNvSpPr txBox="1"/>
          <p:nvPr>
            <p:ph type="title"/>
          </p:nvPr>
        </p:nvSpPr>
        <p:spPr>
          <a:xfrm>
            <a:off x="4211515" y="273844"/>
            <a:ext cx="395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b="1" sz="24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7" name="Google Shape;97;p15"/>
          <p:cNvSpPr txBox="1"/>
          <p:nvPr>
            <p:ph idx="1" type="body"/>
          </p:nvPr>
        </p:nvSpPr>
        <p:spPr>
          <a:xfrm>
            <a:off x="4211515" y="1369219"/>
            <a:ext cx="395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pic>
        <p:nvPicPr>
          <p:cNvPr id="98" name="Google Shape;9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56504" y="4632722"/>
            <a:ext cx="1578860" cy="393731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5"/>
          <p:cNvSpPr/>
          <p:nvPr/>
        </p:nvSpPr>
        <p:spPr>
          <a:xfrm>
            <a:off x="-2978342" y="-703385"/>
            <a:ext cx="7016100" cy="70161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Title and Content">
  <p:cSld name="12_Title and Conten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6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 rot="10800000">
            <a:off x="7162886" y="-282600"/>
            <a:ext cx="3827250" cy="1913627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6"/>
          <p:cNvSpPr txBox="1"/>
          <p:nvPr>
            <p:ph type="title"/>
          </p:nvPr>
        </p:nvSpPr>
        <p:spPr>
          <a:xfrm>
            <a:off x="4211515" y="273844"/>
            <a:ext cx="395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None/>
              <a:defRPr b="1" sz="24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3" name="Google Shape;103;p16"/>
          <p:cNvSpPr txBox="1"/>
          <p:nvPr>
            <p:ph idx="1" type="body"/>
          </p:nvPr>
        </p:nvSpPr>
        <p:spPr>
          <a:xfrm>
            <a:off x="4211515" y="1369219"/>
            <a:ext cx="395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pic>
        <p:nvPicPr>
          <p:cNvPr id="104" name="Google Shape;10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56504" y="4632722"/>
            <a:ext cx="1578860" cy="393731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6"/>
          <p:cNvSpPr/>
          <p:nvPr/>
        </p:nvSpPr>
        <p:spPr>
          <a:xfrm>
            <a:off x="-2978342" y="-703385"/>
            <a:ext cx="7016100" cy="7016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and Content">
  <p:cSld name="11_Title and Conten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7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 rot="10800000">
            <a:off x="7162886" y="-282600"/>
            <a:ext cx="3827250" cy="1913627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7"/>
          <p:cNvSpPr txBox="1"/>
          <p:nvPr>
            <p:ph type="title"/>
          </p:nvPr>
        </p:nvSpPr>
        <p:spPr>
          <a:xfrm>
            <a:off x="4211515" y="273844"/>
            <a:ext cx="395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Arial"/>
              <a:buNone/>
              <a:defRPr b="1" sz="24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9" name="Google Shape;109;p17"/>
          <p:cNvSpPr txBox="1"/>
          <p:nvPr>
            <p:ph idx="1" type="body"/>
          </p:nvPr>
        </p:nvSpPr>
        <p:spPr>
          <a:xfrm>
            <a:off x="4211515" y="1369219"/>
            <a:ext cx="395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pic>
        <p:nvPicPr>
          <p:cNvPr id="110" name="Google Shape;11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56504" y="4632722"/>
            <a:ext cx="1578860" cy="39373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7"/>
          <p:cNvSpPr/>
          <p:nvPr/>
        </p:nvSpPr>
        <p:spPr>
          <a:xfrm>
            <a:off x="-2978342" y="-703385"/>
            <a:ext cx="7016100" cy="701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and Content 1">
  <p:cSld name="6_Title and Content (h4d8bb033f597ecb0_9_0)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 txBox="1"/>
          <p:nvPr>
            <p:ph type="title"/>
          </p:nvPr>
        </p:nvSpPr>
        <p:spPr>
          <a:xfrm>
            <a:off x="628651" y="273844"/>
            <a:ext cx="81186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1" sz="2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4" name="Google Shape;114;p18"/>
          <p:cNvSpPr txBox="1"/>
          <p:nvPr>
            <p:ph idx="1" type="body"/>
          </p:nvPr>
        </p:nvSpPr>
        <p:spPr>
          <a:xfrm>
            <a:off x="628651" y="1369219"/>
            <a:ext cx="81186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and Content 2">
  <p:cSld name="6_Title and Content (h4d8bb033f597ecb0_16_0)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/>
          <p:nvPr>
            <p:ph type="title"/>
          </p:nvPr>
        </p:nvSpPr>
        <p:spPr>
          <a:xfrm>
            <a:off x="628651" y="273844"/>
            <a:ext cx="81186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1" sz="2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7" name="Google Shape;117;p19"/>
          <p:cNvSpPr txBox="1"/>
          <p:nvPr>
            <p:ph idx="1" type="body"/>
          </p:nvPr>
        </p:nvSpPr>
        <p:spPr>
          <a:xfrm>
            <a:off x="628651" y="1369219"/>
            <a:ext cx="81186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and Content 1">
  <p:cSld name="5_Title and Content (h4d8bb033f597ecb0_41_0)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0"/>
          <p:cNvSpPr txBox="1"/>
          <p:nvPr>
            <p:ph type="title"/>
          </p:nvPr>
        </p:nvSpPr>
        <p:spPr>
          <a:xfrm>
            <a:off x="628651" y="273844"/>
            <a:ext cx="81186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b="1"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0" name="Google Shape;120;p20"/>
          <p:cNvSpPr txBox="1"/>
          <p:nvPr>
            <p:ph idx="1" type="body"/>
          </p:nvPr>
        </p:nvSpPr>
        <p:spPr>
          <a:xfrm>
            <a:off x="628651" y="1369219"/>
            <a:ext cx="81186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6F3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A9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A9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A9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A9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A9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A9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A9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A9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A9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A9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A9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psjprimary.co.uk/our-learning/e-safety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arbookfind.co.uk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32.png"/><Relationship Id="rId5" Type="http://schemas.openxmlformats.org/officeDocument/2006/relationships/image" Target="../media/image31.png"/><Relationship Id="rId6" Type="http://schemas.openxmlformats.org/officeDocument/2006/relationships/image" Target="../media/image20.png"/><Relationship Id="rId7" Type="http://schemas.openxmlformats.org/officeDocument/2006/relationships/image" Target="../media/image1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Relationship Id="rId4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www.psjprimary.co.uk/our-classes/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png"/><Relationship Id="rId4" Type="http://schemas.openxmlformats.org/officeDocument/2006/relationships/image" Target="../media/image14.png"/><Relationship Id="rId5" Type="http://schemas.openxmlformats.org/officeDocument/2006/relationships/image" Target="../media/image2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9.png"/><Relationship Id="rId4" Type="http://schemas.openxmlformats.org/officeDocument/2006/relationships/image" Target="../media/image2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3.png"/><Relationship Id="rId4" Type="http://schemas.openxmlformats.org/officeDocument/2006/relationships/image" Target="../media/image30.png"/><Relationship Id="rId5" Type="http://schemas.openxmlformats.org/officeDocument/2006/relationships/image" Target="../media/image10.png"/><Relationship Id="rId6" Type="http://schemas.openxmlformats.org/officeDocument/2006/relationships/image" Target="../media/image2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9.png"/><Relationship Id="rId4" Type="http://schemas.openxmlformats.org/officeDocument/2006/relationships/image" Target="../media/image13.png"/><Relationship Id="rId5" Type="http://schemas.openxmlformats.org/officeDocument/2006/relationships/image" Target="../media/image22.png"/><Relationship Id="rId6" Type="http://schemas.openxmlformats.org/officeDocument/2006/relationships/image" Target="../media/image25.png"/><Relationship Id="rId7" Type="http://schemas.openxmlformats.org/officeDocument/2006/relationships/image" Target="../media/image2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7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 txBox="1"/>
          <p:nvPr/>
        </p:nvSpPr>
        <p:spPr>
          <a:xfrm>
            <a:off x="1031100" y="4566870"/>
            <a:ext cx="7081800" cy="5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Monday 19th October 2026</a:t>
            </a:r>
            <a:endParaRPr sz="20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6" name="Google Shape;126;p21"/>
          <p:cNvSpPr txBox="1"/>
          <p:nvPr/>
        </p:nvSpPr>
        <p:spPr>
          <a:xfrm>
            <a:off x="330600" y="3935675"/>
            <a:ext cx="84828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 u="sng">
                <a:solidFill>
                  <a:schemeClr val="dk1"/>
                </a:solidFill>
                <a:latin typeface="Playwrite NG Modern"/>
                <a:ea typeface="Playwrite NG Modern"/>
                <a:cs typeface="Playwrite NG Modern"/>
                <a:sym typeface="Playwrite NG Modern"/>
              </a:rPr>
              <a:t>Year 6 Information Evening</a:t>
            </a:r>
            <a:endParaRPr b="1" u="sng">
              <a:latin typeface="Playwrite NG Modern"/>
              <a:ea typeface="Playwrite NG Modern"/>
              <a:cs typeface="Playwrite NG Modern"/>
              <a:sym typeface="Playwrite NG Moder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 txBox="1"/>
          <p:nvPr/>
        </p:nvSpPr>
        <p:spPr>
          <a:xfrm>
            <a:off x="4130625" y="349375"/>
            <a:ext cx="45462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u="sng">
                <a:solidFill>
                  <a:schemeClr val="dk1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Year 6 Parent Information</a:t>
            </a:r>
            <a:endParaRPr sz="2600">
              <a:solidFill>
                <a:schemeClr val="dk1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sp>
        <p:nvSpPr>
          <p:cNvPr id="132" name="Google Shape;132;p22"/>
          <p:cNvSpPr txBox="1"/>
          <p:nvPr/>
        </p:nvSpPr>
        <p:spPr>
          <a:xfrm>
            <a:off x="4920818" y="1243225"/>
            <a:ext cx="3712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Expectations of Year 6</a:t>
            </a:r>
            <a:endParaRPr sz="12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3" name="Google Shape;133;p22"/>
          <p:cNvSpPr txBox="1"/>
          <p:nvPr/>
        </p:nvSpPr>
        <p:spPr>
          <a:xfrm>
            <a:off x="4981496" y="4012350"/>
            <a:ext cx="1147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SATs</a:t>
            </a:r>
            <a:endParaRPr sz="1200"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134" name="Google Shape;134;p22"/>
          <p:cNvGrpSpPr/>
          <p:nvPr/>
        </p:nvGrpSpPr>
        <p:grpSpPr>
          <a:xfrm>
            <a:off x="4361113" y="4038674"/>
            <a:ext cx="404550" cy="404550"/>
            <a:chOff x="6295292" y="2282824"/>
            <a:chExt cx="539400" cy="539400"/>
          </a:xfrm>
        </p:grpSpPr>
        <p:sp>
          <p:nvSpPr>
            <p:cNvPr id="135" name="Google Shape;135;p22"/>
            <p:cNvSpPr/>
            <p:nvPr/>
          </p:nvSpPr>
          <p:spPr>
            <a:xfrm>
              <a:off x="6295292" y="2282824"/>
              <a:ext cx="539400" cy="539400"/>
            </a:xfrm>
            <a:prstGeom prst="ellipse">
              <a:avLst/>
            </a:prstGeom>
            <a:solidFill>
              <a:srgbClr val="E3261E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6" name="Google Shape;136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455169" y="2428766"/>
              <a:ext cx="219506" cy="21950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7" name="Google Shape;137;p22"/>
          <p:cNvGrpSpPr/>
          <p:nvPr/>
        </p:nvGrpSpPr>
        <p:grpSpPr>
          <a:xfrm>
            <a:off x="4369713" y="2201324"/>
            <a:ext cx="404550" cy="404550"/>
            <a:chOff x="6295292" y="2282824"/>
            <a:chExt cx="539400" cy="539400"/>
          </a:xfrm>
        </p:grpSpPr>
        <p:sp>
          <p:nvSpPr>
            <p:cNvPr id="138" name="Google Shape;138;p22"/>
            <p:cNvSpPr/>
            <p:nvPr/>
          </p:nvSpPr>
          <p:spPr>
            <a:xfrm>
              <a:off x="6295292" y="2282824"/>
              <a:ext cx="539400" cy="539400"/>
            </a:xfrm>
            <a:prstGeom prst="ellipse">
              <a:avLst/>
            </a:prstGeom>
            <a:solidFill>
              <a:srgbClr val="65B32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9" name="Google Shape;139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455169" y="2428766"/>
              <a:ext cx="219506" cy="21950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0" name="Google Shape;140;p22"/>
          <p:cNvGrpSpPr/>
          <p:nvPr/>
        </p:nvGrpSpPr>
        <p:grpSpPr>
          <a:xfrm>
            <a:off x="4361113" y="1304306"/>
            <a:ext cx="404550" cy="404550"/>
            <a:chOff x="6295292" y="2282824"/>
            <a:chExt cx="539400" cy="539400"/>
          </a:xfrm>
        </p:grpSpPr>
        <p:sp>
          <p:nvSpPr>
            <p:cNvPr id="141" name="Google Shape;141;p22"/>
            <p:cNvSpPr/>
            <p:nvPr/>
          </p:nvSpPr>
          <p:spPr>
            <a:xfrm>
              <a:off x="6295292" y="2282824"/>
              <a:ext cx="539400" cy="5394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2" name="Google Shape;142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455169" y="2428766"/>
              <a:ext cx="219506" cy="2195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3" name="Google Shape;143;p22"/>
          <p:cNvSpPr txBox="1"/>
          <p:nvPr/>
        </p:nvSpPr>
        <p:spPr>
          <a:xfrm>
            <a:off x="4920819" y="3106778"/>
            <a:ext cx="3911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Year 6 Residential Trip</a:t>
            </a:r>
            <a:endParaRPr sz="1200"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144" name="Google Shape;144;p22"/>
          <p:cNvGrpSpPr/>
          <p:nvPr/>
        </p:nvGrpSpPr>
        <p:grpSpPr>
          <a:xfrm>
            <a:off x="4369713" y="3119999"/>
            <a:ext cx="404550" cy="404550"/>
            <a:chOff x="6295292" y="2282824"/>
            <a:chExt cx="539400" cy="539400"/>
          </a:xfrm>
        </p:grpSpPr>
        <p:sp>
          <p:nvSpPr>
            <p:cNvPr id="145" name="Google Shape;145;p22"/>
            <p:cNvSpPr/>
            <p:nvPr/>
          </p:nvSpPr>
          <p:spPr>
            <a:xfrm>
              <a:off x="6295292" y="2282824"/>
              <a:ext cx="539400" cy="539400"/>
            </a:xfrm>
            <a:prstGeom prst="ellipse">
              <a:avLst/>
            </a:prstGeom>
            <a:solidFill>
              <a:srgbClr val="FECE00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6" name="Google Shape;146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455169" y="2428766"/>
              <a:ext cx="219506" cy="2195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7" name="Google Shape;147;p22"/>
          <p:cNvSpPr txBox="1"/>
          <p:nvPr/>
        </p:nvSpPr>
        <p:spPr>
          <a:xfrm>
            <a:off x="4981500" y="2174725"/>
            <a:ext cx="403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Key Dates &amp; Communication</a:t>
            </a:r>
            <a:endParaRPr sz="12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56504" y="4632722"/>
            <a:ext cx="1578860" cy="393731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3"/>
          <p:cNvSpPr/>
          <p:nvPr/>
        </p:nvSpPr>
        <p:spPr>
          <a:xfrm>
            <a:off x="-445756" y="4278089"/>
            <a:ext cx="2148600" cy="2148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" name="Google Shape;154;p23"/>
          <p:cNvPicPr preferRelativeResize="0"/>
          <p:nvPr/>
        </p:nvPicPr>
        <p:blipFill rotWithShape="1">
          <a:blip r:embed="rId4">
            <a:alphaModFix amt="20000"/>
          </a:blip>
          <a:srcRect b="0" l="0" r="0" t="0"/>
          <a:stretch/>
        </p:blipFill>
        <p:spPr>
          <a:xfrm rot="10800000">
            <a:off x="7831102" y="-595010"/>
            <a:ext cx="3827250" cy="1913627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3"/>
          <p:cNvSpPr txBox="1"/>
          <p:nvPr/>
        </p:nvSpPr>
        <p:spPr>
          <a:xfrm>
            <a:off x="1400175" y="238125"/>
            <a:ext cx="6345000" cy="695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 u="sng">
                <a:solidFill>
                  <a:srgbClr val="351C75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Year 6 Organisation &amp; Routines</a:t>
            </a:r>
            <a:endParaRPr b="1" sz="2600">
              <a:solidFill>
                <a:srgbClr val="351C75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grpSp>
        <p:nvGrpSpPr>
          <p:cNvPr id="156" name="Google Shape;156;p23"/>
          <p:cNvGrpSpPr/>
          <p:nvPr/>
        </p:nvGrpSpPr>
        <p:grpSpPr>
          <a:xfrm>
            <a:off x="428625" y="1190625"/>
            <a:ext cx="2619300" cy="3190800"/>
            <a:chOff x="0" y="0"/>
            <a:chExt cx="2619300" cy="3190800"/>
          </a:xfrm>
        </p:grpSpPr>
        <p:sp>
          <p:nvSpPr>
            <p:cNvPr id="157" name="Google Shape;157;p23"/>
            <p:cNvSpPr/>
            <p:nvPr/>
          </p:nvSpPr>
          <p:spPr>
            <a:xfrm>
              <a:off x="0" y="0"/>
              <a:ext cx="2619300" cy="3190800"/>
            </a:xfrm>
            <a:prstGeom prst="roundRect">
              <a:avLst>
                <a:gd fmla="val 5818" name="adj"/>
              </a:avLst>
            </a:prstGeom>
            <a:solidFill>
              <a:srgbClr val="FFFFFF"/>
            </a:solidFill>
            <a:ln cap="flat" cmpd="sng" w="1905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23"/>
            <p:cNvSpPr/>
            <p:nvPr/>
          </p:nvSpPr>
          <p:spPr>
            <a:xfrm>
              <a:off x="0" y="0"/>
              <a:ext cx="2619300" cy="152400"/>
            </a:xfrm>
            <a:custGeom>
              <a:rect b="b" l="l" r="r" t="t"/>
              <a:pathLst>
                <a:path extrusionOk="0" h="120000" w="120000">
                  <a:moveTo>
                    <a:pt x="0" y="120000"/>
                  </a:moveTo>
                  <a:cubicBezTo>
                    <a:pt x="0" y="53723"/>
                    <a:pt x="3126" y="0"/>
                    <a:pt x="6982" y="0"/>
                  </a:cubicBezTo>
                  <a:lnTo>
                    <a:pt x="113018" y="0"/>
                  </a:lnTo>
                  <a:cubicBezTo>
                    <a:pt x="116874" y="0"/>
                    <a:pt x="120000" y="53723"/>
                    <a:pt x="120000" y="120000"/>
                  </a:cubicBezTo>
                  <a:lnTo>
                    <a:pt x="120000" y="75000"/>
                  </a:lnTo>
                  <a:lnTo>
                    <a:pt x="0" y="75000"/>
                  </a:lnTo>
                  <a:close/>
                </a:path>
              </a:pathLst>
            </a:custGeom>
            <a:solidFill>
              <a:srgbClr val="E3261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23"/>
            <p:cNvSpPr/>
            <p:nvPr/>
          </p:nvSpPr>
          <p:spPr>
            <a:xfrm>
              <a:off x="190500" y="266700"/>
              <a:ext cx="952500" cy="304800"/>
            </a:xfrm>
            <a:prstGeom prst="roundRect">
              <a:avLst>
                <a:gd fmla="val 50000" name="adj"/>
              </a:avLst>
            </a:prstGeom>
            <a:solidFill>
              <a:srgbClr val="FEE2E2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23"/>
            <p:cNvSpPr txBox="1"/>
            <p:nvPr/>
          </p:nvSpPr>
          <p:spPr>
            <a:xfrm>
              <a:off x="190500" y="266700"/>
              <a:ext cx="952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300">
                  <a:solidFill>
                    <a:srgbClr val="E3261E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8:25 AM</a:t>
              </a:r>
              <a:endParaRPr b="0" sz="1300">
                <a:solidFill>
                  <a:srgbClr val="E3261E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161" name="Google Shape;161;p23"/>
            <p:cNvSpPr txBox="1"/>
            <p:nvPr/>
          </p:nvSpPr>
          <p:spPr>
            <a:xfrm>
              <a:off x="190500" y="685800"/>
              <a:ext cx="2238300" cy="233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351C75"/>
                  </a:solidFill>
                  <a:latin typeface="Nunito"/>
                  <a:ea typeface="Nunito"/>
                  <a:cs typeface="Nunito"/>
                  <a:sym typeface="Nunito"/>
                </a:rPr>
                <a:t>School Day Begins</a:t>
              </a:r>
              <a:endParaRPr b="1" sz="180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en" sz="1350">
                  <a:solidFill>
                    <a:srgbClr val="334155"/>
                  </a:solidFill>
                  <a:latin typeface="Nunito"/>
                  <a:ea typeface="Nunito"/>
                  <a:cs typeface="Nunito"/>
                  <a:sym typeface="Nunito"/>
                </a:rPr>
                <a:t>School day begins at </a:t>
              </a:r>
              <a:r>
                <a:rPr b="1" lang="en" sz="1350">
                  <a:solidFill>
                    <a:srgbClr val="E3261E"/>
                  </a:solidFill>
                  <a:latin typeface="Nunito"/>
                  <a:ea typeface="Nunito"/>
                  <a:cs typeface="Nunito"/>
                  <a:sym typeface="Nunito"/>
                </a:rPr>
                <a:t>8:25</a:t>
              </a:r>
              <a:r>
                <a:rPr lang="en" sz="1350">
                  <a:solidFill>
                    <a:srgbClr val="334155"/>
                  </a:solidFill>
                  <a:latin typeface="Nunito"/>
                  <a:ea typeface="Nunito"/>
                  <a:cs typeface="Nunito"/>
                  <a:sym typeface="Nunito"/>
                </a:rPr>
                <a:t> — children straight into open classrooms.</a:t>
              </a:r>
              <a:endParaRPr sz="1350">
                <a:solidFill>
                  <a:srgbClr val="334155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162" name="Google Shape;162;p23"/>
          <p:cNvGrpSpPr/>
          <p:nvPr/>
        </p:nvGrpSpPr>
        <p:grpSpPr>
          <a:xfrm>
            <a:off x="3257550" y="1190625"/>
            <a:ext cx="2619300" cy="3190800"/>
            <a:chOff x="0" y="0"/>
            <a:chExt cx="2619300" cy="3190800"/>
          </a:xfrm>
        </p:grpSpPr>
        <p:sp>
          <p:nvSpPr>
            <p:cNvPr id="163" name="Google Shape;163;p23"/>
            <p:cNvSpPr/>
            <p:nvPr/>
          </p:nvSpPr>
          <p:spPr>
            <a:xfrm>
              <a:off x="0" y="0"/>
              <a:ext cx="2619300" cy="3190800"/>
            </a:xfrm>
            <a:prstGeom prst="roundRect">
              <a:avLst>
                <a:gd fmla="val 5818" name="adj"/>
              </a:avLst>
            </a:prstGeom>
            <a:solidFill>
              <a:srgbClr val="FFFFFF"/>
            </a:solidFill>
            <a:ln cap="flat" cmpd="sng" w="1905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23"/>
            <p:cNvSpPr/>
            <p:nvPr/>
          </p:nvSpPr>
          <p:spPr>
            <a:xfrm>
              <a:off x="0" y="0"/>
              <a:ext cx="2619300" cy="152400"/>
            </a:xfrm>
            <a:custGeom>
              <a:rect b="b" l="l" r="r" t="t"/>
              <a:pathLst>
                <a:path extrusionOk="0" h="120000" w="120000">
                  <a:moveTo>
                    <a:pt x="0" y="120000"/>
                  </a:moveTo>
                  <a:cubicBezTo>
                    <a:pt x="0" y="53723"/>
                    <a:pt x="3126" y="0"/>
                    <a:pt x="6982" y="0"/>
                  </a:cubicBezTo>
                  <a:lnTo>
                    <a:pt x="113018" y="0"/>
                  </a:lnTo>
                  <a:cubicBezTo>
                    <a:pt x="116874" y="0"/>
                    <a:pt x="120000" y="53723"/>
                    <a:pt x="120000" y="120000"/>
                  </a:cubicBezTo>
                  <a:lnTo>
                    <a:pt x="120000" y="75000"/>
                  </a:lnTo>
                  <a:lnTo>
                    <a:pt x="0" y="75000"/>
                  </a:lnTo>
                  <a:close/>
                </a:path>
              </a:pathLst>
            </a:custGeom>
            <a:solidFill>
              <a:srgbClr val="65B32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23"/>
            <p:cNvSpPr/>
            <p:nvPr/>
          </p:nvSpPr>
          <p:spPr>
            <a:xfrm>
              <a:off x="190500" y="266700"/>
              <a:ext cx="1285800" cy="304800"/>
            </a:xfrm>
            <a:prstGeom prst="roundRect">
              <a:avLst>
                <a:gd fmla="val 50000" name="adj"/>
              </a:avLst>
            </a:prstGeom>
            <a:solidFill>
              <a:srgbClr val="DCFCE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23"/>
            <p:cNvSpPr txBox="1"/>
            <p:nvPr/>
          </p:nvSpPr>
          <p:spPr>
            <a:xfrm>
              <a:off x="190500" y="266700"/>
              <a:ext cx="12858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250">
                  <a:solidFill>
                    <a:srgbClr val="166534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8:30 - 9:00 AM</a:t>
              </a:r>
              <a:endParaRPr b="0" sz="1250">
                <a:solidFill>
                  <a:srgbClr val="166534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167" name="Google Shape;167;p23"/>
            <p:cNvSpPr txBox="1"/>
            <p:nvPr/>
          </p:nvSpPr>
          <p:spPr>
            <a:xfrm>
              <a:off x="190500" y="685800"/>
              <a:ext cx="2238300" cy="233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351C75"/>
                  </a:solidFill>
                  <a:latin typeface="Nunito"/>
                  <a:ea typeface="Nunito"/>
                  <a:cs typeface="Nunito"/>
                  <a:sym typeface="Nunito"/>
                </a:rPr>
                <a:t>Morning Sessions</a:t>
              </a:r>
              <a:endParaRPr b="1" sz="180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en" sz="1350">
                  <a:solidFill>
                    <a:srgbClr val="334155"/>
                  </a:solidFill>
                  <a:latin typeface="Nunito"/>
                  <a:ea typeface="Nunito"/>
                  <a:cs typeface="Nunito"/>
                  <a:sym typeface="Nunito"/>
                </a:rPr>
                <a:t>Half an hour morning sessions, incl. targeted support.</a:t>
              </a:r>
              <a:endParaRPr sz="1350">
                <a:solidFill>
                  <a:srgbClr val="334155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1" lang="en" sz="1300">
                  <a:solidFill>
                    <a:srgbClr val="15803D"/>
                  </a:solidFill>
                  <a:highlight>
                    <a:srgbClr val="F0FDF4"/>
                  </a:highlight>
                  <a:latin typeface="Nunito"/>
                  <a:ea typeface="Nunito"/>
                  <a:cs typeface="Nunito"/>
                  <a:sym typeface="Nunito"/>
                </a:rPr>
                <a:t>★ 2.5 hours total through the week</a:t>
              </a:r>
              <a:endParaRPr b="1" sz="1300">
                <a:solidFill>
                  <a:srgbClr val="15803D"/>
                </a:solidFill>
                <a:highlight>
                  <a:srgbClr val="F0FDF4"/>
                </a:highlight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168" name="Google Shape;168;p23"/>
          <p:cNvGrpSpPr/>
          <p:nvPr/>
        </p:nvGrpSpPr>
        <p:grpSpPr>
          <a:xfrm>
            <a:off x="6086475" y="1190625"/>
            <a:ext cx="2619300" cy="3190800"/>
            <a:chOff x="0" y="0"/>
            <a:chExt cx="2619300" cy="3190800"/>
          </a:xfrm>
        </p:grpSpPr>
        <p:sp>
          <p:nvSpPr>
            <p:cNvPr id="169" name="Google Shape;169;p23"/>
            <p:cNvSpPr/>
            <p:nvPr/>
          </p:nvSpPr>
          <p:spPr>
            <a:xfrm>
              <a:off x="0" y="0"/>
              <a:ext cx="2619300" cy="3190800"/>
            </a:xfrm>
            <a:prstGeom prst="roundRect">
              <a:avLst>
                <a:gd fmla="val 5818" name="adj"/>
              </a:avLst>
            </a:prstGeom>
            <a:solidFill>
              <a:srgbClr val="FFFFFF"/>
            </a:solidFill>
            <a:ln cap="flat" cmpd="sng" w="1905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23"/>
            <p:cNvSpPr/>
            <p:nvPr/>
          </p:nvSpPr>
          <p:spPr>
            <a:xfrm>
              <a:off x="0" y="0"/>
              <a:ext cx="2619300" cy="152400"/>
            </a:xfrm>
            <a:custGeom>
              <a:rect b="b" l="l" r="r" t="t"/>
              <a:pathLst>
                <a:path extrusionOk="0" h="120000" w="120000">
                  <a:moveTo>
                    <a:pt x="0" y="120000"/>
                  </a:moveTo>
                  <a:cubicBezTo>
                    <a:pt x="0" y="53723"/>
                    <a:pt x="3126" y="0"/>
                    <a:pt x="6982" y="0"/>
                  </a:cubicBezTo>
                  <a:lnTo>
                    <a:pt x="113018" y="0"/>
                  </a:lnTo>
                  <a:cubicBezTo>
                    <a:pt x="116874" y="0"/>
                    <a:pt x="120000" y="53723"/>
                    <a:pt x="120000" y="120000"/>
                  </a:cubicBezTo>
                  <a:lnTo>
                    <a:pt x="120000" y="75000"/>
                  </a:lnTo>
                  <a:lnTo>
                    <a:pt x="0" y="75000"/>
                  </a:lnTo>
                  <a:close/>
                </a:path>
              </a:pathLst>
            </a:custGeom>
            <a:solidFill>
              <a:srgbClr val="5E62A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23"/>
            <p:cNvSpPr/>
            <p:nvPr/>
          </p:nvSpPr>
          <p:spPr>
            <a:xfrm>
              <a:off x="190500" y="266700"/>
              <a:ext cx="1571700" cy="304800"/>
            </a:xfrm>
            <a:prstGeom prst="roundRect">
              <a:avLst>
                <a:gd fmla="val 50000" name="adj"/>
              </a:avLst>
            </a:prstGeom>
            <a:solidFill>
              <a:srgbClr val="EDE9F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23"/>
            <p:cNvSpPr txBox="1"/>
            <p:nvPr/>
          </p:nvSpPr>
          <p:spPr>
            <a:xfrm>
              <a:off x="190500" y="266700"/>
              <a:ext cx="15717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110">
                  <a:solidFill>
                    <a:srgbClr val="5E62A9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MONDAY → MONDAY</a:t>
              </a:r>
              <a:endParaRPr b="0" sz="1110">
                <a:solidFill>
                  <a:srgbClr val="5E62A9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173" name="Google Shape;173;p23"/>
            <p:cNvSpPr txBox="1"/>
            <p:nvPr/>
          </p:nvSpPr>
          <p:spPr>
            <a:xfrm>
              <a:off x="190500" y="685800"/>
              <a:ext cx="2238300" cy="233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351C75"/>
                  </a:solidFill>
                  <a:latin typeface="Nunito"/>
                  <a:ea typeface="Nunito"/>
                  <a:cs typeface="Nunito"/>
                  <a:sym typeface="Nunito"/>
                </a:rPr>
                <a:t>Homework</a:t>
              </a:r>
              <a:endParaRPr b="1" sz="180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" sz="1250">
                  <a:solidFill>
                    <a:srgbClr val="334155"/>
                  </a:solidFill>
                  <a:latin typeface="Nunito"/>
                  <a:ea typeface="Nunito"/>
                  <a:cs typeface="Nunito"/>
                  <a:sym typeface="Nunito"/>
                </a:rPr>
                <a:t>As we progress through the year, this is more targeted.</a:t>
              </a:r>
              <a:endParaRPr sz="1250">
                <a:solidFill>
                  <a:srgbClr val="334155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en" sz="1250">
                  <a:solidFill>
                    <a:srgbClr val="4338CA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Good, regular routine at home = your child feeling confident, relaxed and on top of their learning.</a:t>
              </a:r>
              <a:endParaRPr b="0" sz="1250">
                <a:solidFill>
                  <a:srgbClr val="4338CA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4"/>
          <p:cNvSpPr txBox="1"/>
          <p:nvPr/>
        </p:nvSpPr>
        <p:spPr>
          <a:xfrm>
            <a:off x="-150375" y="341400"/>
            <a:ext cx="63450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 u="sng">
                <a:solidFill>
                  <a:srgbClr val="351C75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Attendance &amp; Punctuality</a:t>
            </a:r>
            <a:endParaRPr b="1" sz="2500" u="sng">
              <a:solidFill>
                <a:srgbClr val="351C75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sp>
        <p:nvSpPr>
          <p:cNvPr id="179" name="Google Shape;179;p24"/>
          <p:cNvSpPr txBox="1"/>
          <p:nvPr/>
        </p:nvSpPr>
        <p:spPr>
          <a:xfrm>
            <a:off x="403201" y="1109200"/>
            <a:ext cx="6103800" cy="33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117647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★ </a:t>
            </a:r>
            <a:r>
              <a:rPr b="1" lang="en" sz="2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National</a:t>
            </a:r>
            <a:r>
              <a:rPr lang="en" sz="2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: </a:t>
            </a:r>
            <a:r>
              <a:rPr lang="en" sz="210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Children are more likely to be coming to school every day.</a:t>
            </a:r>
            <a:r>
              <a:rPr lang="en" sz="2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2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5.31% in 25/26 down from </a:t>
            </a:r>
            <a:r>
              <a:rPr lang="en" sz="2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6.7% absence in 23/24</a:t>
            </a:r>
            <a:r>
              <a:rPr lang="en" sz="2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sz="21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7647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★ 84% of Year 6 pupils who had 100% attendance achieved the expected standard, compared to 40% of pupils with 90% attendance</a:t>
            </a:r>
            <a:endParaRPr sz="21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7647"/>
              </a:lnSpc>
              <a:spcBef>
                <a:spcPts val="800"/>
              </a:spcBef>
              <a:spcAft>
                <a:spcPts val="600"/>
              </a:spcAft>
              <a:buNone/>
            </a:pPr>
            <a:r>
              <a:rPr lang="en" sz="2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★ If a child is late and misses learning, they will complete this at a break/lunchtime or after school</a:t>
            </a:r>
            <a:endParaRPr sz="21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80" name="Google Shape;18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20750" y="1569625"/>
            <a:ext cx="2301200" cy="23012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5"/>
          <p:cNvSpPr txBox="1"/>
          <p:nvPr/>
        </p:nvSpPr>
        <p:spPr>
          <a:xfrm rot="-5400000">
            <a:off x="-2578575" y="1909475"/>
            <a:ext cx="63450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 u="sng">
                <a:solidFill>
                  <a:srgbClr val="351C75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Year 6 Curriculum</a:t>
            </a:r>
            <a:endParaRPr b="1" sz="2300" u="sng">
              <a:solidFill>
                <a:srgbClr val="351C75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sp>
        <p:nvSpPr>
          <p:cNvPr id="186" name="Google Shape;186;p25"/>
          <p:cNvSpPr txBox="1"/>
          <p:nvPr/>
        </p:nvSpPr>
        <p:spPr>
          <a:xfrm>
            <a:off x="6861297" y="1435375"/>
            <a:ext cx="2282700" cy="25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117647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en" sz="1650">
                <a:solidFill>
                  <a:srgbClr val="5E62A9"/>
                </a:solidFill>
              </a:rPr>
              <a:t>★ </a:t>
            </a:r>
            <a:r>
              <a:rPr lang="en" sz="1650">
                <a:latin typeface="Nunito"/>
                <a:ea typeface="Nunito"/>
                <a:cs typeface="Nunito"/>
                <a:sym typeface="Nunito"/>
              </a:rPr>
              <a:t>Broad and balanced - all subjects</a:t>
            </a:r>
            <a:endParaRPr sz="165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7647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65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7647"/>
              </a:lnSpc>
              <a:spcBef>
                <a:spcPts val="800"/>
              </a:spcBef>
              <a:spcAft>
                <a:spcPts val="600"/>
              </a:spcAft>
              <a:buNone/>
            </a:pPr>
            <a:r>
              <a:rPr b="1" lang="en" sz="1650">
                <a:solidFill>
                  <a:srgbClr val="5E62A9"/>
                </a:solidFill>
              </a:rPr>
              <a:t>★</a:t>
            </a:r>
            <a:r>
              <a:rPr b="1" lang="en" sz="2450"/>
              <a:t> </a:t>
            </a:r>
            <a:r>
              <a:rPr lang="en" sz="1650">
                <a:latin typeface="Nunito"/>
                <a:ea typeface="Nunito"/>
                <a:cs typeface="Nunito"/>
                <a:sym typeface="Nunito"/>
              </a:rPr>
              <a:t>Units are linked to each other where possible: </a:t>
            </a:r>
            <a:br>
              <a:rPr lang="en" sz="1650">
                <a:latin typeface="Nunito"/>
                <a:ea typeface="Nunito"/>
                <a:cs typeface="Nunito"/>
                <a:sym typeface="Nunito"/>
              </a:rPr>
            </a:br>
            <a:r>
              <a:rPr lang="en" sz="165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Attendance is key!</a:t>
            </a:r>
            <a:endParaRPr sz="1650">
              <a:solidFill>
                <a:srgbClr val="FF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7" name="Google Shape;187;p25"/>
          <p:cNvSpPr/>
          <p:nvPr/>
        </p:nvSpPr>
        <p:spPr>
          <a:xfrm>
            <a:off x="2408600" y="994525"/>
            <a:ext cx="1313100" cy="489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</p:txBody>
      </p:sp>
      <p:pic>
        <p:nvPicPr>
          <p:cNvPr id="188" name="Google Shape;18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9900" y="630513"/>
            <a:ext cx="5932524" cy="388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56504" y="4632722"/>
            <a:ext cx="1578860" cy="393731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6"/>
          <p:cNvSpPr/>
          <p:nvPr/>
        </p:nvSpPr>
        <p:spPr>
          <a:xfrm>
            <a:off x="-445756" y="4278089"/>
            <a:ext cx="2148600" cy="2148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p26"/>
          <p:cNvPicPr preferRelativeResize="0"/>
          <p:nvPr/>
        </p:nvPicPr>
        <p:blipFill rotWithShape="1">
          <a:blip r:embed="rId4">
            <a:alphaModFix amt="20000"/>
          </a:blip>
          <a:srcRect b="0" l="0" r="0" t="0"/>
          <a:stretch/>
        </p:blipFill>
        <p:spPr>
          <a:xfrm rot="10800000">
            <a:off x="7831102" y="-595010"/>
            <a:ext cx="3827250" cy="191362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6"/>
          <p:cNvSpPr txBox="1"/>
          <p:nvPr/>
        </p:nvSpPr>
        <p:spPr>
          <a:xfrm>
            <a:off x="0" y="353650"/>
            <a:ext cx="6345000" cy="695700"/>
          </a:xfrm>
          <a:prstGeom prst="rect">
            <a:avLst/>
          </a:prstGeom>
          <a:solidFill>
            <a:srgbClr val="5E62A9"/>
          </a:solidFill>
          <a:ln>
            <a:noFill/>
          </a:ln>
        </p:spPr>
        <p:txBody>
          <a:bodyPr anchorCtr="0" anchor="ctr" bIns="66675" lIns="66675" spcFirstLastPara="1" rIns="66675" wrap="square" tIns="666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500">
                <a:solidFill>
                  <a:srgbClr val="FFFFFF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Behaviour Expectations</a:t>
            </a:r>
            <a:endParaRPr b="1" i="0" sz="2500">
              <a:solidFill>
                <a:srgbClr val="FFFFFF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grpSp>
        <p:nvGrpSpPr>
          <p:cNvPr id="197" name="Google Shape;197;p26"/>
          <p:cNvGrpSpPr/>
          <p:nvPr/>
        </p:nvGrpSpPr>
        <p:grpSpPr>
          <a:xfrm>
            <a:off x="476250" y="1238250"/>
            <a:ext cx="3905400" cy="1381200"/>
            <a:chOff x="0" y="0"/>
            <a:chExt cx="3905400" cy="1381200"/>
          </a:xfrm>
        </p:grpSpPr>
        <p:sp>
          <p:nvSpPr>
            <p:cNvPr id="198" name="Google Shape;198;p26"/>
            <p:cNvSpPr/>
            <p:nvPr/>
          </p:nvSpPr>
          <p:spPr>
            <a:xfrm>
              <a:off x="0" y="0"/>
              <a:ext cx="3905400" cy="1381200"/>
            </a:xfrm>
            <a:prstGeom prst="roundRect">
              <a:avLst>
                <a:gd fmla="val 8275" name="adj"/>
              </a:avLst>
            </a:prstGeom>
            <a:solidFill>
              <a:srgbClr val="FFFFFF"/>
            </a:solidFill>
            <a:ln cap="flat" cmpd="sng" w="14300">
              <a:solidFill>
                <a:srgbClr val="5E62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26"/>
            <p:cNvSpPr/>
            <p:nvPr/>
          </p:nvSpPr>
          <p:spPr>
            <a:xfrm>
              <a:off x="0" y="0"/>
              <a:ext cx="57300" cy="1381200"/>
            </a:xfrm>
            <a:prstGeom prst="roundRect">
              <a:avLst>
                <a:gd fmla="val 50000" name="adj"/>
              </a:avLst>
            </a:prstGeom>
            <a:solidFill>
              <a:srgbClr val="5E62A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26"/>
            <p:cNvSpPr txBox="1"/>
            <p:nvPr/>
          </p:nvSpPr>
          <p:spPr>
            <a:xfrm>
              <a:off x="209550" y="133350"/>
              <a:ext cx="3543300" cy="111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700">
                  <a:solidFill>
                    <a:srgbClr val="351C75"/>
                  </a:solidFill>
                  <a:latin typeface="Nunito"/>
                  <a:ea typeface="Nunito"/>
                  <a:cs typeface="Nunito"/>
                  <a:sym typeface="Nunito"/>
                </a:rPr>
                <a:t>Role Models</a:t>
              </a:r>
              <a:endParaRPr b="1" sz="170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lang="en" sz="1350">
                  <a:solidFill>
                    <a:srgbClr val="0B214E"/>
                  </a:solidFill>
                  <a:latin typeface="Nunito"/>
                  <a:ea typeface="Nunito"/>
                  <a:cs typeface="Nunito"/>
                  <a:sym typeface="Nunito"/>
                </a:rPr>
                <a:t>Demonstrating CARE values daily, consistently</a:t>
              </a:r>
              <a:endParaRPr b="0" sz="1350">
                <a:solidFill>
                  <a:srgbClr val="0B214E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201" name="Google Shape;201;p26"/>
          <p:cNvGrpSpPr/>
          <p:nvPr/>
        </p:nvGrpSpPr>
        <p:grpSpPr>
          <a:xfrm>
            <a:off x="4572000" y="1238250"/>
            <a:ext cx="3905400" cy="1381200"/>
            <a:chOff x="0" y="0"/>
            <a:chExt cx="3905400" cy="1381200"/>
          </a:xfrm>
        </p:grpSpPr>
        <p:sp>
          <p:nvSpPr>
            <p:cNvPr id="202" name="Google Shape;202;p26"/>
            <p:cNvSpPr/>
            <p:nvPr/>
          </p:nvSpPr>
          <p:spPr>
            <a:xfrm>
              <a:off x="0" y="0"/>
              <a:ext cx="3905400" cy="1381200"/>
            </a:xfrm>
            <a:prstGeom prst="roundRect">
              <a:avLst>
                <a:gd fmla="val 8275" name="adj"/>
              </a:avLst>
            </a:prstGeom>
            <a:solidFill>
              <a:srgbClr val="FFFFFF"/>
            </a:solidFill>
            <a:ln cap="flat" cmpd="sng" w="14300">
              <a:solidFill>
                <a:srgbClr val="5E62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26"/>
            <p:cNvSpPr/>
            <p:nvPr/>
          </p:nvSpPr>
          <p:spPr>
            <a:xfrm>
              <a:off x="0" y="0"/>
              <a:ext cx="57300" cy="1381200"/>
            </a:xfrm>
            <a:prstGeom prst="roundRect">
              <a:avLst>
                <a:gd fmla="val 50000" name="adj"/>
              </a:avLst>
            </a:prstGeom>
            <a:solidFill>
              <a:srgbClr val="5E62A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26"/>
            <p:cNvSpPr txBox="1"/>
            <p:nvPr/>
          </p:nvSpPr>
          <p:spPr>
            <a:xfrm>
              <a:off x="209550" y="133350"/>
              <a:ext cx="3543300" cy="111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700">
                  <a:solidFill>
                    <a:srgbClr val="351C75"/>
                  </a:solidFill>
                  <a:latin typeface="Nunito"/>
                  <a:ea typeface="Nunito"/>
                  <a:cs typeface="Nunito"/>
                  <a:sym typeface="Nunito"/>
                </a:rPr>
                <a:t>Resilience &amp; Aspiration</a:t>
              </a:r>
              <a:endParaRPr b="1" sz="170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lang="en" sz="1350">
                  <a:solidFill>
                    <a:srgbClr val="0B214E"/>
                  </a:solidFill>
                  <a:latin typeface="Nunito"/>
                  <a:ea typeface="Nunito"/>
                  <a:cs typeface="Nunito"/>
                  <a:sym typeface="Nunito"/>
                </a:rPr>
                <a:t>Making their mark and leaving a positive legacy. Bouncing back and trying again.</a:t>
              </a:r>
              <a:endParaRPr b="0" sz="1350">
                <a:solidFill>
                  <a:srgbClr val="0B214E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205" name="Google Shape;205;p26"/>
          <p:cNvGrpSpPr/>
          <p:nvPr/>
        </p:nvGrpSpPr>
        <p:grpSpPr>
          <a:xfrm>
            <a:off x="476250" y="2809875"/>
            <a:ext cx="3905400" cy="1381200"/>
            <a:chOff x="0" y="0"/>
            <a:chExt cx="3905400" cy="1381200"/>
          </a:xfrm>
        </p:grpSpPr>
        <p:sp>
          <p:nvSpPr>
            <p:cNvPr id="206" name="Google Shape;206;p26"/>
            <p:cNvSpPr/>
            <p:nvPr/>
          </p:nvSpPr>
          <p:spPr>
            <a:xfrm>
              <a:off x="0" y="0"/>
              <a:ext cx="3905400" cy="1381200"/>
            </a:xfrm>
            <a:prstGeom prst="roundRect">
              <a:avLst>
                <a:gd fmla="val 8275" name="adj"/>
              </a:avLst>
            </a:prstGeom>
            <a:solidFill>
              <a:srgbClr val="FFFFFF"/>
            </a:solidFill>
            <a:ln cap="flat" cmpd="sng" w="14300">
              <a:solidFill>
                <a:srgbClr val="5E62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26"/>
            <p:cNvSpPr/>
            <p:nvPr/>
          </p:nvSpPr>
          <p:spPr>
            <a:xfrm>
              <a:off x="0" y="0"/>
              <a:ext cx="57300" cy="1381200"/>
            </a:xfrm>
            <a:prstGeom prst="roundRect">
              <a:avLst>
                <a:gd fmla="val 50000" name="adj"/>
              </a:avLst>
            </a:prstGeom>
            <a:solidFill>
              <a:srgbClr val="5E62A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26"/>
            <p:cNvSpPr txBox="1"/>
            <p:nvPr/>
          </p:nvSpPr>
          <p:spPr>
            <a:xfrm>
              <a:off x="209550" y="133350"/>
              <a:ext cx="3543300" cy="111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700">
                  <a:solidFill>
                    <a:srgbClr val="351C75"/>
                  </a:solidFill>
                  <a:latin typeface="Nunito"/>
                  <a:ea typeface="Nunito"/>
                  <a:cs typeface="Nunito"/>
                  <a:sym typeface="Nunito"/>
                </a:rPr>
                <a:t>Responsibility &amp; Self-Regulation</a:t>
              </a:r>
              <a:endParaRPr b="1" sz="1700">
                <a:solidFill>
                  <a:srgbClr val="351C75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lang="en" sz="1350">
                  <a:solidFill>
                    <a:srgbClr val="0B214E"/>
                  </a:solidFill>
                  <a:latin typeface="Nunito"/>
                  <a:ea typeface="Nunito"/>
                  <a:cs typeface="Nunito"/>
                  <a:sym typeface="Nunito"/>
                </a:rPr>
                <a:t>Strategies through PSHE lessons, circle times and whole-class movement/calm breaks.</a:t>
              </a:r>
              <a:endParaRPr b="0" sz="1350">
                <a:solidFill>
                  <a:srgbClr val="0B214E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209" name="Google Shape;209;p26"/>
          <p:cNvGrpSpPr/>
          <p:nvPr/>
        </p:nvGrpSpPr>
        <p:grpSpPr>
          <a:xfrm>
            <a:off x="4572000" y="2809875"/>
            <a:ext cx="3905400" cy="1381200"/>
            <a:chOff x="0" y="0"/>
            <a:chExt cx="3905400" cy="1381200"/>
          </a:xfrm>
        </p:grpSpPr>
        <p:sp>
          <p:nvSpPr>
            <p:cNvPr id="210" name="Google Shape;210;p26"/>
            <p:cNvSpPr/>
            <p:nvPr/>
          </p:nvSpPr>
          <p:spPr>
            <a:xfrm>
              <a:off x="0" y="0"/>
              <a:ext cx="3905400" cy="1381200"/>
            </a:xfrm>
            <a:prstGeom prst="roundRect">
              <a:avLst>
                <a:gd fmla="val 8275" name="adj"/>
              </a:avLst>
            </a:prstGeom>
            <a:solidFill>
              <a:srgbClr val="FFF5F5"/>
            </a:solidFill>
            <a:ln cap="flat" cmpd="sng" w="19050">
              <a:solidFill>
                <a:srgbClr val="E3261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26"/>
            <p:cNvSpPr/>
            <p:nvPr/>
          </p:nvSpPr>
          <p:spPr>
            <a:xfrm>
              <a:off x="0" y="0"/>
              <a:ext cx="57300" cy="1381200"/>
            </a:xfrm>
            <a:prstGeom prst="roundRect">
              <a:avLst>
                <a:gd fmla="val 50000" name="adj"/>
              </a:avLst>
            </a:prstGeom>
            <a:solidFill>
              <a:srgbClr val="E3261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26"/>
            <p:cNvSpPr txBox="1"/>
            <p:nvPr/>
          </p:nvSpPr>
          <p:spPr>
            <a:xfrm>
              <a:off x="209550" y="133350"/>
              <a:ext cx="3543300" cy="111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700">
                  <a:solidFill>
                    <a:srgbClr val="C5221F"/>
                  </a:solidFill>
                  <a:latin typeface="Nunito"/>
                  <a:ea typeface="Nunito"/>
                  <a:cs typeface="Nunito"/>
                  <a:sym typeface="Nunito"/>
                </a:rPr>
                <a:t>Behaviour Policy</a:t>
              </a:r>
              <a:endParaRPr b="1" sz="1700">
                <a:solidFill>
                  <a:srgbClr val="C5221F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lang="en" sz="1350">
                  <a:solidFill>
                    <a:srgbClr val="E3261E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Disrupting or preventing other children from learning is unacceptable and dealt with according to the behaviour policy.</a:t>
              </a:r>
              <a:endParaRPr b="0" sz="1350">
                <a:solidFill>
                  <a:srgbClr val="E3261E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7"/>
          <p:cNvSpPr txBox="1"/>
          <p:nvPr/>
        </p:nvSpPr>
        <p:spPr>
          <a:xfrm>
            <a:off x="0" y="353650"/>
            <a:ext cx="6345000" cy="695700"/>
          </a:xfrm>
          <a:prstGeom prst="rect">
            <a:avLst/>
          </a:prstGeom>
          <a:solidFill>
            <a:srgbClr val="5E62A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lt1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Online Safety &amp; Mobile Phones</a:t>
            </a:r>
            <a:endParaRPr b="1" sz="2500">
              <a:solidFill>
                <a:schemeClr val="lt1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grpSp>
        <p:nvGrpSpPr>
          <p:cNvPr id="218" name="Google Shape;218;p27"/>
          <p:cNvGrpSpPr/>
          <p:nvPr/>
        </p:nvGrpSpPr>
        <p:grpSpPr>
          <a:xfrm>
            <a:off x="476250" y="1238250"/>
            <a:ext cx="8191650" cy="3019425"/>
            <a:chOff x="476250" y="1238250"/>
            <a:chExt cx="8191650" cy="3019425"/>
          </a:xfrm>
        </p:grpSpPr>
        <p:grpSp>
          <p:nvGrpSpPr>
            <p:cNvPr id="219" name="Google Shape;219;p27"/>
            <p:cNvGrpSpPr/>
            <p:nvPr/>
          </p:nvGrpSpPr>
          <p:grpSpPr>
            <a:xfrm>
              <a:off x="476250" y="1238250"/>
              <a:ext cx="3905400" cy="1409700"/>
              <a:chOff x="0" y="0"/>
              <a:chExt cx="3905400" cy="1409700"/>
            </a:xfrm>
          </p:grpSpPr>
          <p:sp>
            <p:nvSpPr>
              <p:cNvPr id="220" name="Google Shape;220;p27"/>
              <p:cNvSpPr/>
              <p:nvPr/>
            </p:nvSpPr>
            <p:spPr>
              <a:xfrm>
                <a:off x="0" y="0"/>
                <a:ext cx="3905400" cy="1409700"/>
              </a:xfrm>
              <a:prstGeom prst="roundRect">
                <a:avLst>
                  <a:gd fmla="val 8108" name="adj"/>
                </a:avLst>
              </a:prstGeom>
              <a:solidFill>
                <a:srgbClr val="FFFFFF"/>
              </a:solidFill>
              <a:ln cap="flat" cmpd="sng" w="14300">
                <a:solidFill>
                  <a:srgbClr val="5E62A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27"/>
              <p:cNvSpPr/>
              <p:nvPr/>
            </p:nvSpPr>
            <p:spPr>
              <a:xfrm>
                <a:off x="0" y="0"/>
                <a:ext cx="57300" cy="1409700"/>
              </a:xfrm>
              <a:prstGeom prst="roundRect">
                <a:avLst>
                  <a:gd fmla="val 50000" name="adj"/>
                </a:avLst>
              </a:prstGeom>
              <a:solidFill>
                <a:srgbClr val="5E62A9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27"/>
              <p:cNvSpPr txBox="1"/>
              <p:nvPr/>
            </p:nvSpPr>
            <p:spPr>
              <a:xfrm>
                <a:off x="209550" y="114300"/>
                <a:ext cx="3543300" cy="118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600">
                    <a:solidFill>
                      <a:srgbClr val="351C75"/>
                    </a:solidFill>
                    <a:latin typeface="Nunito"/>
                    <a:ea typeface="Nunito"/>
                    <a:cs typeface="Nunito"/>
                    <a:sym typeface="Nunito"/>
                  </a:rPr>
                  <a:t>Smartphone Use</a:t>
                </a:r>
                <a:endParaRPr b="1" sz="1600">
                  <a:solidFill>
                    <a:srgbClr val="351C75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spcBef>
                    <a:spcPts val="450"/>
                  </a:spcBef>
                  <a:spcAft>
                    <a:spcPts val="0"/>
                  </a:spcAft>
                  <a:buNone/>
                </a:pPr>
                <a:r>
                  <a:rPr b="0" lang="en" sz="1250">
                    <a:solidFill>
                      <a:srgbClr val="0B214E"/>
                    </a:solidFill>
                    <a:latin typeface="Nunito"/>
                    <a:ea typeface="Nunito"/>
                    <a:cs typeface="Nunito"/>
                    <a:sym typeface="Nunito"/>
                  </a:rPr>
                  <a:t>Does your child need a smartphone to walk the distance from your door to school?</a:t>
                </a:r>
                <a:endParaRPr b="0" sz="1250">
                  <a:solidFill>
                    <a:srgbClr val="0B214E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223" name="Google Shape;223;p27"/>
            <p:cNvGrpSpPr/>
            <p:nvPr/>
          </p:nvGrpSpPr>
          <p:grpSpPr>
            <a:xfrm>
              <a:off x="4572000" y="1238250"/>
              <a:ext cx="4095900" cy="1409700"/>
              <a:chOff x="0" y="0"/>
              <a:chExt cx="4095900" cy="1409700"/>
            </a:xfrm>
          </p:grpSpPr>
          <p:sp>
            <p:nvSpPr>
              <p:cNvPr id="224" name="Google Shape;224;p27"/>
              <p:cNvSpPr/>
              <p:nvPr/>
            </p:nvSpPr>
            <p:spPr>
              <a:xfrm>
                <a:off x="0" y="0"/>
                <a:ext cx="4095900" cy="1409700"/>
              </a:xfrm>
              <a:prstGeom prst="roundRect">
                <a:avLst>
                  <a:gd fmla="val 8108" name="adj"/>
                </a:avLst>
              </a:prstGeom>
              <a:solidFill>
                <a:srgbClr val="FFFFFF"/>
              </a:solidFill>
              <a:ln cap="flat" cmpd="sng" w="14300">
                <a:solidFill>
                  <a:srgbClr val="5E62A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27"/>
              <p:cNvSpPr/>
              <p:nvPr/>
            </p:nvSpPr>
            <p:spPr>
              <a:xfrm>
                <a:off x="0" y="0"/>
                <a:ext cx="57300" cy="1409700"/>
              </a:xfrm>
              <a:prstGeom prst="roundRect">
                <a:avLst>
                  <a:gd fmla="val 50000" name="adj"/>
                </a:avLst>
              </a:prstGeom>
              <a:solidFill>
                <a:srgbClr val="5E62A9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27"/>
              <p:cNvSpPr txBox="1"/>
              <p:nvPr/>
            </p:nvSpPr>
            <p:spPr>
              <a:xfrm>
                <a:off x="209550" y="114300"/>
                <a:ext cx="3733800" cy="118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600">
                    <a:solidFill>
                      <a:srgbClr val="351C75"/>
                    </a:solidFill>
                    <a:latin typeface="Nunito"/>
                    <a:ea typeface="Nunito"/>
                    <a:cs typeface="Nunito"/>
                    <a:sym typeface="Nunito"/>
                  </a:rPr>
                  <a:t>WhatsApp &amp; Group Chats</a:t>
                </a:r>
                <a:endParaRPr b="1" sz="1600">
                  <a:solidFill>
                    <a:srgbClr val="351C75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spcBef>
                    <a:spcPts val="450"/>
                  </a:spcBef>
                  <a:spcAft>
                    <a:spcPts val="0"/>
                  </a:spcAft>
                  <a:buNone/>
                </a:pPr>
                <a:r>
                  <a:rPr b="0" lang="en" sz="1250">
                    <a:solidFill>
                      <a:srgbClr val="0B214E"/>
                    </a:solidFill>
                    <a:latin typeface="Nunito"/>
                    <a:ea typeface="Nunito"/>
                    <a:cs typeface="Nunito"/>
                    <a:sym typeface="Nunito"/>
                  </a:rPr>
                  <a:t>• WhatsApp legal age restriction: </a:t>
                </a:r>
                <a:r>
                  <a:rPr b="1" lang="en" sz="1250">
                    <a:solidFill>
                      <a:srgbClr val="FF0000"/>
                    </a:solidFill>
                    <a:latin typeface="Nunito"/>
                    <a:ea typeface="Nunito"/>
                    <a:cs typeface="Nunito"/>
                    <a:sym typeface="Nunito"/>
                  </a:rPr>
                  <a:t>13+</a:t>
                </a:r>
                <a:endParaRPr b="0" sz="1250">
                  <a:solidFill>
                    <a:srgbClr val="0B214E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b="0" lang="en" sz="1250">
                    <a:solidFill>
                      <a:srgbClr val="0B214E"/>
                    </a:solidFill>
                    <a:latin typeface="Nunito"/>
                    <a:ea typeface="Nunito"/>
                    <a:cs typeface="Nunito"/>
                    <a:sym typeface="Nunito"/>
                  </a:rPr>
                  <a:t>• Group chat settings</a:t>
                </a:r>
                <a:r>
                  <a:rPr lang="en" sz="1250">
                    <a:solidFill>
                      <a:srgbClr val="0B214E"/>
                    </a:solidFill>
                    <a:latin typeface="Nunito"/>
                    <a:ea typeface="Nunito"/>
                    <a:cs typeface="Nunito"/>
                    <a:sym typeface="Nunito"/>
                  </a:rPr>
                  <a:t> - </a:t>
                </a:r>
                <a:r>
                  <a:rPr lang="en" sz="1250">
                    <a:solidFill>
                      <a:schemeClr val="accent1"/>
                    </a:solidFill>
                    <a:latin typeface="Nunito"/>
                    <a:ea typeface="Nunito"/>
                    <a:cs typeface="Nunito"/>
                    <a:sym typeface="Nunito"/>
                  </a:rPr>
                  <a:t>review these </a:t>
                </a:r>
                <a:r>
                  <a:rPr lang="en" sz="1250">
                    <a:solidFill>
                      <a:schemeClr val="accent1"/>
                    </a:solidFill>
                    <a:latin typeface="Nunito"/>
                    <a:ea typeface="Nunito"/>
                    <a:cs typeface="Nunito"/>
                    <a:sym typeface="Nunito"/>
                  </a:rPr>
                  <a:t>regularly</a:t>
                </a:r>
                <a:endParaRPr sz="1250">
                  <a:solidFill>
                    <a:srgbClr val="0B214E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50">
                    <a:solidFill>
                      <a:schemeClr val="dk1"/>
                    </a:solidFill>
                    <a:latin typeface="Nunito"/>
                    <a:ea typeface="Nunito"/>
                    <a:cs typeface="Nunito"/>
                    <a:sym typeface="Nunito"/>
                  </a:rPr>
                  <a:t>• </a:t>
                </a:r>
                <a:r>
                  <a:rPr lang="en" sz="1250">
                    <a:solidFill>
                      <a:srgbClr val="0B214E"/>
                    </a:solidFill>
                    <a:latin typeface="Nunito"/>
                    <a:ea typeface="Nunito"/>
                    <a:cs typeface="Nunito"/>
                    <a:sym typeface="Nunito"/>
                  </a:rPr>
                  <a:t>E</a:t>
                </a:r>
                <a:r>
                  <a:rPr b="0" lang="en" sz="1250">
                    <a:solidFill>
                      <a:srgbClr val="0B214E"/>
                    </a:solidFill>
                    <a:latin typeface="Nunito"/>
                    <a:ea typeface="Nunito"/>
                    <a:cs typeface="Nunito"/>
                    <a:sym typeface="Nunito"/>
                  </a:rPr>
                  <a:t>xplicit</a:t>
                </a:r>
                <a:r>
                  <a:rPr lang="en" sz="1250">
                    <a:solidFill>
                      <a:srgbClr val="0B214E"/>
                    </a:solidFill>
                    <a:latin typeface="Nunito"/>
                    <a:ea typeface="Nunito"/>
                    <a:cs typeface="Nunito"/>
                    <a:sym typeface="Nunito"/>
                  </a:rPr>
                  <a:t>, </a:t>
                </a:r>
                <a:r>
                  <a:rPr b="0" lang="en" sz="1250">
                    <a:solidFill>
                      <a:srgbClr val="0B214E"/>
                    </a:solidFill>
                    <a:latin typeface="Nunito"/>
                    <a:ea typeface="Nunito"/>
                    <a:cs typeface="Nunito"/>
                    <a:sym typeface="Nunito"/>
                  </a:rPr>
                  <a:t>inappropriate or unkind images/messages are a h</a:t>
                </a:r>
                <a:r>
                  <a:rPr lang="en" sz="1250">
                    <a:solidFill>
                      <a:srgbClr val="0B214E"/>
                    </a:solidFill>
                    <a:latin typeface="Nunito"/>
                    <a:ea typeface="Nunito"/>
                    <a:cs typeface="Nunito"/>
                    <a:sym typeface="Nunito"/>
                  </a:rPr>
                  <a:t>uge issue - </a:t>
                </a:r>
                <a:r>
                  <a:rPr lang="en" sz="1250">
                    <a:solidFill>
                      <a:schemeClr val="accent1"/>
                    </a:solidFill>
                    <a:latin typeface="Nunito"/>
                    <a:ea typeface="Nunito"/>
                    <a:cs typeface="Nunito"/>
                    <a:sym typeface="Nunito"/>
                  </a:rPr>
                  <a:t>check </a:t>
                </a:r>
                <a:r>
                  <a:rPr lang="en" sz="1250">
                    <a:solidFill>
                      <a:schemeClr val="accent1"/>
                    </a:solidFill>
                    <a:latin typeface="Nunito"/>
                    <a:ea typeface="Nunito"/>
                    <a:cs typeface="Nunito"/>
                    <a:sym typeface="Nunito"/>
                  </a:rPr>
                  <a:t>your</a:t>
                </a:r>
                <a:r>
                  <a:rPr lang="en" sz="1250">
                    <a:solidFill>
                      <a:schemeClr val="accent1"/>
                    </a:solidFill>
                    <a:latin typeface="Nunito"/>
                    <a:ea typeface="Nunito"/>
                    <a:cs typeface="Nunito"/>
                    <a:sym typeface="Nunito"/>
                  </a:rPr>
                  <a:t> child’s phone</a:t>
                </a:r>
                <a:endParaRPr b="0" sz="1250">
                  <a:solidFill>
                    <a:schemeClr val="accent1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227" name="Google Shape;227;p27"/>
            <p:cNvGrpSpPr/>
            <p:nvPr/>
          </p:nvGrpSpPr>
          <p:grpSpPr>
            <a:xfrm>
              <a:off x="476250" y="2809875"/>
              <a:ext cx="3905400" cy="1447800"/>
              <a:chOff x="0" y="0"/>
              <a:chExt cx="3905400" cy="1447800"/>
            </a:xfrm>
          </p:grpSpPr>
          <p:sp>
            <p:nvSpPr>
              <p:cNvPr id="228" name="Google Shape;228;p27"/>
              <p:cNvSpPr/>
              <p:nvPr/>
            </p:nvSpPr>
            <p:spPr>
              <a:xfrm>
                <a:off x="0" y="0"/>
                <a:ext cx="3905400" cy="1447800"/>
              </a:xfrm>
              <a:prstGeom prst="roundRect">
                <a:avLst>
                  <a:gd fmla="val 7894" name="adj"/>
                </a:avLst>
              </a:prstGeom>
              <a:solidFill>
                <a:srgbClr val="FFFFFF"/>
              </a:solidFill>
              <a:ln cap="flat" cmpd="sng" w="14300">
                <a:solidFill>
                  <a:srgbClr val="5E62A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" name="Google Shape;229;p27"/>
              <p:cNvSpPr/>
              <p:nvPr/>
            </p:nvSpPr>
            <p:spPr>
              <a:xfrm>
                <a:off x="0" y="0"/>
                <a:ext cx="57300" cy="1447800"/>
              </a:xfrm>
              <a:prstGeom prst="roundRect">
                <a:avLst>
                  <a:gd fmla="val 50000" name="adj"/>
                </a:avLst>
              </a:prstGeom>
              <a:solidFill>
                <a:srgbClr val="5E62A9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p27"/>
              <p:cNvSpPr txBox="1"/>
              <p:nvPr/>
            </p:nvSpPr>
            <p:spPr>
              <a:xfrm>
                <a:off x="209550" y="114300"/>
                <a:ext cx="3543300" cy="121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600">
                    <a:solidFill>
                      <a:srgbClr val="351C75"/>
                    </a:solidFill>
                    <a:latin typeface="Nunito"/>
                    <a:ea typeface="Nunito"/>
                    <a:cs typeface="Nunito"/>
                    <a:sym typeface="Nunito"/>
                  </a:rPr>
                  <a:t>Communication &amp; Boundaries</a:t>
                </a:r>
                <a:endParaRPr b="1" sz="1600">
                  <a:solidFill>
                    <a:srgbClr val="351C75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spcBef>
                    <a:spcPts val="450"/>
                  </a:spcBef>
                  <a:spcAft>
                    <a:spcPts val="0"/>
                  </a:spcAft>
                  <a:buNone/>
                </a:pPr>
                <a:r>
                  <a:rPr b="0" lang="en" sz="1250">
                    <a:solidFill>
                      <a:srgbClr val="0B214E"/>
                    </a:solidFill>
                    <a:latin typeface="Nunito"/>
                    <a:ea typeface="Nunito"/>
                    <a:cs typeface="Nunito"/>
                    <a:sym typeface="Nunito"/>
                  </a:rPr>
                  <a:t>• Talk to your child regularly - have a phone contract</a:t>
                </a:r>
                <a:endParaRPr b="0" sz="1250">
                  <a:solidFill>
                    <a:srgbClr val="0B214E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b="0" lang="en" sz="1250">
                    <a:solidFill>
                      <a:srgbClr val="E40044"/>
                    </a:solidFill>
                    <a:latin typeface="Nunito SemiBold"/>
                    <a:ea typeface="Nunito SemiBold"/>
                    <a:cs typeface="Nunito SemiBold"/>
                    <a:sym typeface="Nunito SemiBold"/>
                  </a:rPr>
                  <a:t>• Teaching time is wasted if we are sorting out upsets caused online</a:t>
                </a:r>
                <a:endParaRPr b="0" sz="1250">
                  <a:solidFill>
                    <a:srgbClr val="E40044"/>
                  </a:solidFill>
                  <a:latin typeface="Nunito SemiBold"/>
                  <a:ea typeface="Nunito SemiBold"/>
                  <a:cs typeface="Nunito SemiBold"/>
                  <a:sym typeface="Nunito SemiBold"/>
                </a:endParaRPr>
              </a:p>
            </p:txBody>
          </p:sp>
        </p:grpSp>
        <p:grpSp>
          <p:nvGrpSpPr>
            <p:cNvPr id="231" name="Google Shape;231;p27"/>
            <p:cNvGrpSpPr/>
            <p:nvPr/>
          </p:nvGrpSpPr>
          <p:grpSpPr>
            <a:xfrm>
              <a:off x="4572000" y="2809875"/>
              <a:ext cx="4095900" cy="1447800"/>
              <a:chOff x="0" y="0"/>
              <a:chExt cx="4095900" cy="1447800"/>
            </a:xfrm>
          </p:grpSpPr>
          <p:sp>
            <p:nvSpPr>
              <p:cNvPr id="232" name="Google Shape;232;p27"/>
              <p:cNvSpPr/>
              <p:nvPr/>
            </p:nvSpPr>
            <p:spPr>
              <a:xfrm>
                <a:off x="0" y="0"/>
                <a:ext cx="4095900" cy="1447800"/>
              </a:xfrm>
              <a:prstGeom prst="roundRect">
                <a:avLst>
                  <a:gd fmla="val 7894" name="adj"/>
                </a:avLst>
              </a:prstGeom>
              <a:solidFill>
                <a:srgbClr val="FFFFFF"/>
              </a:solidFill>
              <a:ln cap="flat" cmpd="sng" w="14300">
                <a:solidFill>
                  <a:srgbClr val="5E62A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27"/>
              <p:cNvSpPr/>
              <p:nvPr/>
            </p:nvSpPr>
            <p:spPr>
              <a:xfrm>
                <a:off x="0" y="0"/>
                <a:ext cx="57300" cy="1447800"/>
              </a:xfrm>
              <a:prstGeom prst="roundRect">
                <a:avLst>
                  <a:gd fmla="val 50000" name="adj"/>
                </a:avLst>
              </a:prstGeom>
              <a:solidFill>
                <a:srgbClr val="5E62A9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" name="Google Shape;234;p27"/>
              <p:cNvSpPr txBox="1"/>
              <p:nvPr/>
            </p:nvSpPr>
            <p:spPr>
              <a:xfrm>
                <a:off x="209550" y="114300"/>
                <a:ext cx="3733800" cy="121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600">
                    <a:solidFill>
                      <a:srgbClr val="351C75"/>
                    </a:solidFill>
                    <a:latin typeface="Nunito"/>
                    <a:ea typeface="Nunito"/>
                    <a:cs typeface="Nunito"/>
                    <a:sym typeface="Nunito"/>
                  </a:rPr>
                  <a:t>Helpful Resources</a:t>
                </a:r>
                <a:endParaRPr b="1" sz="1600">
                  <a:solidFill>
                    <a:srgbClr val="351C75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spcBef>
                    <a:spcPts val="450"/>
                  </a:spcBef>
                  <a:spcAft>
                    <a:spcPts val="0"/>
                  </a:spcAft>
                  <a:buNone/>
                </a:pPr>
                <a:r>
                  <a:rPr b="1" lang="en" sz="1250">
                    <a:solidFill>
                      <a:srgbClr val="20124D"/>
                    </a:solidFill>
                    <a:latin typeface="Nunito"/>
                    <a:ea typeface="Nunito"/>
                    <a:cs typeface="Nunito"/>
                    <a:sym typeface="Nunito"/>
                  </a:rPr>
                  <a:t>Bank of helpful resources to keep your child safe:</a:t>
                </a:r>
                <a:endParaRPr b="1" sz="1250">
                  <a:solidFill>
                    <a:srgbClr val="20124D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b="1" lang="en" sz="1250" u="sng">
                    <a:solidFill>
                      <a:srgbClr val="0563C1"/>
                    </a:solidFill>
                    <a:latin typeface="Nunito"/>
                    <a:ea typeface="Nunito"/>
                    <a:cs typeface="Nunito"/>
                    <a:sym typeface="Nunito"/>
                    <a:hlinkClick r:id="rId3">
                      <a:extLst>
                        <a:ext uri="{A12FA001-AC4F-418D-AE19-62706E023703}">
                          <ahyp:hlinkClr val="tx"/>
                        </a:ext>
                      </a:extLst>
                    </a:hlinkClick>
                  </a:rPr>
                  <a:t>E-Safety - Peasedown St John Primary School</a:t>
                </a:r>
                <a:endParaRPr b="1" sz="1250">
                  <a:solidFill>
                    <a:srgbClr val="351C75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8"/>
          <p:cNvSpPr txBox="1"/>
          <p:nvPr/>
        </p:nvSpPr>
        <p:spPr>
          <a:xfrm>
            <a:off x="0" y="353650"/>
            <a:ext cx="6345000" cy="695700"/>
          </a:xfrm>
          <a:prstGeom prst="rect">
            <a:avLst/>
          </a:prstGeom>
          <a:solidFill>
            <a:srgbClr val="5E62A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lt1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Homework Overview</a:t>
            </a:r>
            <a:endParaRPr b="1" sz="2500">
              <a:solidFill>
                <a:schemeClr val="lt1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graphicFrame>
        <p:nvGraphicFramePr>
          <p:cNvPr id="240" name="Google Shape;240;p28"/>
          <p:cNvGraphicFramePr/>
          <p:nvPr/>
        </p:nvGraphicFramePr>
        <p:xfrm>
          <a:off x="518275" y="1397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{3C3F129E-F3B0-475D-A482-A71C54FA1E9E}</a:tableStyleId>
              </a:tblPr>
              <a:tblGrid>
                <a:gridCol w="2655800"/>
                <a:gridCol w="2655800"/>
                <a:gridCol w="2655800"/>
              </a:tblGrid>
              <a:tr h="480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Homework</a:t>
                      </a:r>
                      <a:endParaRPr b="1" sz="1600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91425" marB="91425" marR="91425" marL="91425" anchor="ctr">
                    <a:solidFill>
                      <a:srgbClr val="B8BB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Day out</a:t>
                      </a:r>
                      <a:endParaRPr b="1" sz="1600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91425" marB="91425" marR="91425" marL="91425" anchor="ctr">
                    <a:solidFill>
                      <a:srgbClr val="B8BB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Day due back</a:t>
                      </a:r>
                      <a:endParaRPr b="1" sz="1600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91425" marB="91425" marR="91425" marL="91425" anchor="ctr">
                    <a:solidFill>
                      <a:srgbClr val="B8BBE9"/>
                    </a:solidFill>
                  </a:tcPr>
                </a:tc>
              </a:tr>
              <a:tr h="704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Reading</a:t>
                      </a:r>
                      <a:endParaRPr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(Reading Record and CGP Books)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solidFill>
                      <a:srgbClr val="FFFFFF">
                        <a:alpha val="775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Every day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solidFill>
                      <a:srgbClr val="FFFFFF">
                        <a:alpha val="775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5 x reads </a:t>
                      </a:r>
                      <a:r>
                        <a:rPr lang="en">
                          <a:solidFill>
                            <a:srgbClr val="FF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by Friday</a:t>
                      </a:r>
                      <a:endParaRPr>
                        <a:solidFill>
                          <a:srgbClr val="FF0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solidFill>
                      <a:srgbClr val="FFFFFF">
                        <a:alpha val="77500"/>
                      </a:srgbClr>
                    </a:solidFill>
                  </a:tcPr>
                </a:tc>
              </a:tr>
              <a:tr h="704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Maths</a:t>
                      </a:r>
                      <a:b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</a:br>
                      <a:r>
                        <a:rPr lang="en" sz="1300">
                          <a:latin typeface="Nunito"/>
                          <a:ea typeface="Nunito"/>
                          <a:cs typeface="Nunito"/>
                          <a:sym typeface="Nunito"/>
                        </a:rPr>
                        <a:t>(Times Tables Rockstars - TTRS)</a:t>
                      </a:r>
                      <a:endParaRPr sz="13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solidFill>
                      <a:srgbClr val="FFFFFF">
                        <a:alpha val="775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Monday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solidFill>
                      <a:srgbClr val="FFFFFF">
                        <a:alpha val="775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Monday</a:t>
                      </a:r>
                      <a:endParaRPr>
                        <a:solidFill>
                          <a:srgbClr val="FF0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solidFill>
                      <a:srgbClr val="FFFFFF">
                        <a:alpha val="77500"/>
                      </a:srgbClr>
                    </a:solidFill>
                  </a:tcPr>
                </a:tc>
              </a:tr>
              <a:tr h="704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Spelling</a:t>
                      </a:r>
                      <a:endParaRPr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(Spelling practice on Spelling Frame)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solidFill>
                      <a:srgbClr val="FFFFFF">
                        <a:alpha val="775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Monday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solidFill>
                      <a:srgbClr val="FFFFFF">
                        <a:alpha val="775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Monday</a:t>
                      </a:r>
                      <a:endParaRPr>
                        <a:solidFill>
                          <a:srgbClr val="FF0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solidFill>
                      <a:srgbClr val="FFFFFF">
                        <a:alpha val="77500"/>
                      </a:srgbClr>
                    </a:solidFill>
                  </a:tcPr>
                </a:tc>
              </a:tr>
              <a:tr h="704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Maths</a:t>
                      </a:r>
                      <a:endParaRPr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(Doodle Maths / CGP Books)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solidFill>
                      <a:srgbClr val="FFFFFF">
                        <a:alpha val="775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Monday (As needed)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solidFill>
                      <a:srgbClr val="FFFFFF">
                        <a:alpha val="775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E3261E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Monday</a:t>
                      </a:r>
                      <a:endParaRPr>
                        <a:solidFill>
                          <a:srgbClr val="E3261E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solidFill>
                      <a:srgbClr val="FFFFFF">
                        <a:alpha val="775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41" name="Google Shape;241;p28"/>
          <p:cNvSpPr/>
          <p:nvPr/>
        </p:nvSpPr>
        <p:spPr>
          <a:xfrm>
            <a:off x="6817900" y="273400"/>
            <a:ext cx="1945200" cy="8562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rgbClr val="0B0C0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latin typeface="Playwrite DE Grund"/>
                <a:ea typeface="Playwrite DE Grund"/>
                <a:cs typeface="Playwrite DE Grund"/>
                <a:sym typeface="Playwrite DE Grund"/>
              </a:rPr>
              <a:t>Homework Club</a:t>
            </a:r>
            <a:endParaRPr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laywrite DE Grund"/>
                <a:ea typeface="Playwrite DE Grund"/>
                <a:cs typeface="Playwrite DE Grund"/>
                <a:sym typeface="Playwrite DE Grund"/>
              </a:rPr>
              <a:t>Tuesdays</a:t>
            </a:r>
            <a:endParaRPr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9"/>
          <p:cNvSpPr txBox="1"/>
          <p:nvPr/>
        </p:nvSpPr>
        <p:spPr>
          <a:xfrm>
            <a:off x="0" y="353650"/>
            <a:ext cx="4779600" cy="695700"/>
          </a:xfrm>
          <a:prstGeom prst="rect">
            <a:avLst/>
          </a:prstGeom>
          <a:solidFill>
            <a:srgbClr val="5E62A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lt1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Reading Records</a:t>
            </a:r>
            <a:endParaRPr b="1" sz="2500">
              <a:solidFill>
                <a:schemeClr val="lt1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sp>
        <p:nvSpPr>
          <p:cNvPr id="247" name="Google Shape;247;p29"/>
          <p:cNvSpPr txBox="1"/>
          <p:nvPr/>
        </p:nvSpPr>
        <p:spPr>
          <a:xfrm>
            <a:off x="306450" y="1445175"/>
            <a:ext cx="8531100" cy="23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7647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en" sz="2250">
                <a:latin typeface="Nunito"/>
                <a:ea typeface="Nunito"/>
                <a:cs typeface="Nunito"/>
                <a:sym typeface="Nunito"/>
              </a:rPr>
              <a:t>★  </a:t>
            </a:r>
            <a:r>
              <a:rPr lang="en" sz="2250">
                <a:latin typeface="Nunito"/>
                <a:ea typeface="Nunito"/>
                <a:cs typeface="Nunito"/>
                <a:sym typeface="Nunito"/>
              </a:rPr>
              <a:t>Daily home reading expectation. Mixture of independent and with an adult - knowing your child</a:t>
            </a:r>
            <a:endParaRPr sz="225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7647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en" sz="2250">
                <a:latin typeface="Nunito"/>
                <a:ea typeface="Nunito"/>
                <a:cs typeface="Nunito"/>
                <a:sym typeface="Nunito"/>
              </a:rPr>
              <a:t>★  </a:t>
            </a:r>
            <a:r>
              <a:rPr lang="en" sz="2250">
                <a:latin typeface="Nunito"/>
                <a:ea typeface="Nunito"/>
                <a:cs typeface="Nunito"/>
                <a:sym typeface="Nunito"/>
              </a:rPr>
              <a:t>Reading record signed as part of homework expectation</a:t>
            </a:r>
            <a:endParaRPr sz="225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7647"/>
              </a:lnSpc>
              <a:spcBef>
                <a:spcPts val="800"/>
              </a:spcBef>
              <a:spcAft>
                <a:spcPts val="600"/>
              </a:spcAft>
              <a:buNone/>
            </a:pPr>
            <a:r>
              <a:rPr b="1" lang="en" sz="2250">
                <a:latin typeface="Nunito"/>
                <a:ea typeface="Nunito"/>
                <a:cs typeface="Nunito"/>
                <a:sym typeface="Nunito"/>
              </a:rPr>
              <a:t>★ </a:t>
            </a:r>
            <a:r>
              <a:rPr lang="en" sz="2250">
                <a:latin typeface="Nunito"/>
                <a:ea typeface="Nunito"/>
                <a:cs typeface="Nunito"/>
                <a:sym typeface="Nunito"/>
              </a:rPr>
              <a:t>‘</a:t>
            </a:r>
            <a:r>
              <a:rPr b="1" lang="en" sz="2250">
                <a:latin typeface="Nunito"/>
                <a:ea typeface="Nunito"/>
                <a:cs typeface="Nunito"/>
                <a:sym typeface="Nunito"/>
              </a:rPr>
              <a:t>ZPD</a:t>
            </a:r>
            <a:r>
              <a:rPr lang="en" sz="2250">
                <a:latin typeface="Nunito"/>
                <a:ea typeface="Nunito"/>
                <a:cs typeface="Nunito"/>
                <a:sym typeface="Nunito"/>
              </a:rPr>
              <a:t>’: reading level from tests in school with books closely matched. </a:t>
            </a:r>
            <a:r>
              <a:rPr lang="en" sz="225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www.arbookfind.co.uk</a:t>
            </a:r>
            <a:r>
              <a:rPr lang="en" sz="2250">
                <a:latin typeface="Nunito"/>
                <a:ea typeface="Nunito"/>
                <a:cs typeface="Nunito"/>
                <a:sym typeface="Nunito"/>
              </a:rPr>
              <a:t> </a:t>
            </a:r>
            <a:endParaRPr sz="225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0"/>
          <p:cNvSpPr txBox="1"/>
          <p:nvPr/>
        </p:nvSpPr>
        <p:spPr>
          <a:xfrm>
            <a:off x="0" y="353650"/>
            <a:ext cx="4779600" cy="695700"/>
          </a:xfrm>
          <a:prstGeom prst="rect">
            <a:avLst/>
          </a:prstGeom>
          <a:solidFill>
            <a:srgbClr val="5E62A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lt1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Year 6 Class Novels</a:t>
            </a:r>
            <a:endParaRPr b="1" sz="2500">
              <a:solidFill>
                <a:schemeClr val="lt1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pic>
        <p:nvPicPr>
          <p:cNvPr id="253" name="Google Shape;253;p30"/>
          <p:cNvPicPr preferRelativeResize="0"/>
          <p:nvPr/>
        </p:nvPicPr>
        <p:blipFill rotWithShape="1">
          <a:blip r:embed="rId3">
            <a:alphaModFix/>
          </a:blip>
          <a:srcRect b="0" l="53133" r="0" t="0"/>
          <a:stretch/>
        </p:blipFill>
        <p:spPr>
          <a:xfrm>
            <a:off x="701488" y="1563300"/>
            <a:ext cx="1389825" cy="2144049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4" name="Google Shape;25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60238" y="1539325"/>
            <a:ext cx="1389824" cy="2131645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5" name="Google Shape;255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44688" y="1563300"/>
            <a:ext cx="1389825" cy="2083707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6" name="Google Shape;256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02462" y="1539325"/>
            <a:ext cx="1389825" cy="2133709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57" name="Google Shape;257;p30"/>
          <p:cNvSpPr/>
          <p:nvPr/>
        </p:nvSpPr>
        <p:spPr>
          <a:xfrm>
            <a:off x="1403675" y="4011500"/>
            <a:ext cx="5842800" cy="8562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0B0C0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latin typeface="Playwrite DE Grund"/>
                <a:ea typeface="Playwrite DE Grund"/>
                <a:cs typeface="Playwrite DE Grund"/>
                <a:sym typeface="Playwrite DE Grund"/>
              </a:rPr>
              <a:t>Support by</a:t>
            </a:r>
            <a:r>
              <a:rPr b="1" lang="en">
                <a:latin typeface="Playwrite DE Grund"/>
                <a:ea typeface="Playwrite DE Grund"/>
                <a:cs typeface="Playwrite DE Grund"/>
                <a:sym typeface="Playwrite DE Grund"/>
              </a:rPr>
              <a:t>: </a:t>
            </a:r>
            <a:r>
              <a:rPr lang="en">
                <a:latin typeface="Playwrite DE Grund"/>
                <a:ea typeface="Playwrite DE Grund"/>
                <a:cs typeface="Playwrite DE Grund"/>
                <a:sym typeface="Playwrite DE Grund"/>
              </a:rPr>
              <a:t>Asking about events; favourite characters. What happened today? Did you learn any new word meanings? Practise using those words in everyday conversation.</a:t>
            </a:r>
            <a:endParaRPr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pic>
        <p:nvPicPr>
          <p:cNvPr id="258" name="Google Shape;258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07775" y="1563298"/>
            <a:ext cx="1336025" cy="208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1"/>
          <p:cNvSpPr txBox="1"/>
          <p:nvPr/>
        </p:nvSpPr>
        <p:spPr>
          <a:xfrm>
            <a:off x="0" y="506050"/>
            <a:ext cx="3894300" cy="695700"/>
          </a:xfrm>
          <a:prstGeom prst="rect">
            <a:avLst/>
          </a:prstGeom>
          <a:solidFill>
            <a:srgbClr val="5E62A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lt1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Year 6 Maths</a:t>
            </a:r>
            <a:endParaRPr b="1" sz="2500">
              <a:solidFill>
                <a:schemeClr val="lt1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sp>
        <p:nvSpPr>
          <p:cNvPr id="264" name="Google Shape;264;p31"/>
          <p:cNvSpPr txBox="1"/>
          <p:nvPr/>
        </p:nvSpPr>
        <p:spPr>
          <a:xfrm>
            <a:off x="237601" y="1705950"/>
            <a:ext cx="5928000" cy="27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117647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en" sz="2250">
                <a:latin typeface="Nunito"/>
                <a:ea typeface="Nunito"/>
                <a:cs typeface="Nunito"/>
                <a:sym typeface="Nunito"/>
              </a:rPr>
              <a:t>★</a:t>
            </a:r>
            <a:r>
              <a:rPr b="1" lang="en" sz="2250">
                <a:latin typeface="Nunito"/>
                <a:ea typeface="Nunito"/>
                <a:cs typeface="Nunito"/>
                <a:sym typeface="Nunito"/>
              </a:rPr>
              <a:t>	</a:t>
            </a:r>
            <a:r>
              <a:rPr lang="en" sz="2150">
                <a:latin typeface="Nunito"/>
                <a:ea typeface="Nunito"/>
                <a:cs typeface="Nunito"/>
                <a:sym typeface="Nunito"/>
              </a:rPr>
              <a:t>A level up; building on Year 3, 4 and 5 </a:t>
            </a:r>
            <a:r>
              <a:rPr lang="en" sz="2150">
                <a:latin typeface="Nunito"/>
                <a:ea typeface="Nunito"/>
                <a:cs typeface="Nunito"/>
                <a:sym typeface="Nunito"/>
              </a:rPr>
              <a:t>knowledge</a:t>
            </a:r>
            <a:r>
              <a:rPr lang="en" sz="2150">
                <a:latin typeface="Nunito"/>
                <a:ea typeface="Nunito"/>
                <a:cs typeface="Nunito"/>
                <a:sym typeface="Nunito"/>
              </a:rPr>
              <a:t> and an opportunity to show off their knowledge and skills during SATs week</a:t>
            </a:r>
            <a:endParaRPr sz="215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7647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en" sz="2250">
                <a:latin typeface="Nunito"/>
                <a:ea typeface="Nunito"/>
                <a:cs typeface="Nunito"/>
                <a:sym typeface="Nunito"/>
              </a:rPr>
              <a:t>★	Challenging, exciting and fun! </a:t>
            </a:r>
            <a:endParaRPr b="1" sz="225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7647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en" sz="2250">
                <a:latin typeface="Nunito"/>
                <a:ea typeface="Nunito"/>
                <a:cs typeface="Nunito"/>
                <a:sym typeface="Nunito"/>
              </a:rPr>
              <a:t>★	</a:t>
            </a:r>
            <a:r>
              <a:rPr lang="en" sz="2250">
                <a:latin typeface="Nunito"/>
                <a:ea typeface="Nunito"/>
                <a:cs typeface="Nunito"/>
                <a:sym typeface="Nunito"/>
              </a:rPr>
              <a:t>Positive, resilient attitude to challenges</a:t>
            </a:r>
            <a:endParaRPr sz="225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7647"/>
              </a:lnSpc>
              <a:spcBef>
                <a:spcPts val="800"/>
              </a:spcBef>
              <a:spcAft>
                <a:spcPts val="600"/>
              </a:spcAft>
              <a:buNone/>
            </a:pPr>
            <a:r>
              <a:t/>
            </a:r>
            <a:endParaRPr sz="225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65" name="Google Shape;26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5200" y="213588"/>
            <a:ext cx="2130500" cy="1280625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66" name="Google Shape;266;p31"/>
          <p:cNvSpPr/>
          <p:nvPr/>
        </p:nvSpPr>
        <p:spPr>
          <a:xfrm>
            <a:off x="1512000" y="4008275"/>
            <a:ext cx="5472000" cy="9717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0B0C0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latin typeface="Playwrite DE Grund"/>
                <a:ea typeface="Playwrite DE Grund"/>
                <a:cs typeface="Playwrite DE Grund"/>
                <a:sym typeface="Playwrite DE Grund"/>
              </a:rPr>
              <a:t>Support by</a:t>
            </a:r>
            <a:r>
              <a:rPr b="1" lang="en">
                <a:latin typeface="Playwrite DE Grund"/>
                <a:ea typeface="Playwrite DE Grund"/>
                <a:cs typeface="Playwrite DE Grund"/>
                <a:sym typeface="Playwrite DE Grund"/>
              </a:rPr>
              <a:t>: </a:t>
            </a:r>
            <a:r>
              <a:rPr lang="en">
                <a:latin typeface="Playwrite DE Grund"/>
                <a:ea typeface="Playwrite DE Grund"/>
                <a:cs typeface="Playwrite DE Grund"/>
                <a:sym typeface="Playwrite DE Grund"/>
              </a:rPr>
              <a:t>Counting whilst out and about, cooking and measuring, giving pocket money to budget, telling the time, using bus/train timetables, online resources and games.</a:t>
            </a:r>
            <a:endParaRPr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pic>
        <p:nvPicPr>
          <p:cNvPr id="267" name="Google Shape;26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47521" y="2616896"/>
            <a:ext cx="1986724" cy="97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2"/>
          <p:cNvSpPr txBox="1"/>
          <p:nvPr/>
        </p:nvSpPr>
        <p:spPr>
          <a:xfrm>
            <a:off x="0" y="353650"/>
            <a:ext cx="6188100" cy="695700"/>
          </a:xfrm>
          <a:prstGeom prst="rect">
            <a:avLst/>
          </a:prstGeom>
          <a:solidFill>
            <a:srgbClr val="5E62A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lt1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Ideas to support the curriculum</a:t>
            </a:r>
            <a:endParaRPr b="1" sz="2500">
              <a:solidFill>
                <a:schemeClr val="lt1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sp>
        <p:nvSpPr>
          <p:cNvPr id="273" name="Google Shape;273;p32"/>
          <p:cNvSpPr/>
          <p:nvPr/>
        </p:nvSpPr>
        <p:spPr>
          <a:xfrm>
            <a:off x="365950" y="1346025"/>
            <a:ext cx="2719800" cy="17046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0B0C0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latin typeface="Playwrite DE Grund"/>
                <a:ea typeface="Playwrite DE Grund"/>
                <a:cs typeface="Playwrite DE Grund"/>
                <a:sym typeface="Playwrite DE Grund"/>
              </a:rPr>
              <a:t>The Heart &amp; Blood</a:t>
            </a:r>
            <a:endParaRPr b="1" u="sng"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Playwrite DE Grund"/>
              <a:buChar char="➔"/>
            </a:pPr>
            <a:r>
              <a:rPr lang="en">
                <a:latin typeface="Playwrite DE Grund"/>
                <a:ea typeface="Playwrite DE Grund"/>
                <a:cs typeface="Playwrite DE Grund"/>
                <a:sym typeface="Playwrite DE Grund"/>
              </a:rPr>
              <a:t>Books: Kay’s Anatomy, Anatomicum</a:t>
            </a:r>
            <a:endParaRPr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Playwrite DE Grund"/>
              <a:buChar char="➔"/>
            </a:pPr>
            <a:r>
              <a:rPr lang="en">
                <a:latin typeface="Playwrite DE Grund"/>
                <a:ea typeface="Playwrite DE Grund"/>
                <a:cs typeface="Playwrite DE Grund"/>
                <a:sym typeface="Playwrite DE Grund"/>
              </a:rPr>
              <a:t>Encourage children to notice their heart rate during exercise</a:t>
            </a:r>
            <a:endParaRPr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sp>
        <p:nvSpPr>
          <p:cNvPr id="274" name="Google Shape;274;p32"/>
          <p:cNvSpPr/>
          <p:nvPr/>
        </p:nvSpPr>
        <p:spPr>
          <a:xfrm>
            <a:off x="3288125" y="1423225"/>
            <a:ext cx="2719800" cy="1704600"/>
          </a:xfrm>
          <a:prstGeom prst="rect">
            <a:avLst/>
          </a:prstGeom>
          <a:solidFill>
            <a:srgbClr val="FCE5CD"/>
          </a:solidFill>
          <a:ln cap="flat" cmpd="sng" w="19050">
            <a:solidFill>
              <a:srgbClr val="0B0C0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latin typeface="Playwrite DE Grund"/>
                <a:ea typeface="Playwrite DE Grund"/>
                <a:cs typeface="Playwrite DE Grund"/>
                <a:sym typeface="Playwrite DE Grund"/>
              </a:rPr>
              <a:t>Georgian Bath &amp; Bristol</a:t>
            </a:r>
            <a:endParaRPr b="1" u="sng"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Playwrite DE Grund"/>
              <a:buChar char="➔"/>
            </a:pPr>
            <a:r>
              <a:rPr lang="en">
                <a:latin typeface="Playwrite DE Grund"/>
                <a:ea typeface="Playwrite DE Grund"/>
                <a:cs typeface="Playwrite DE Grund"/>
                <a:sym typeface="Playwrite DE Grund"/>
              </a:rPr>
              <a:t>Go on a walk and spot Georgian buildings and historical locations</a:t>
            </a:r>
            <a:endParaRPr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Playwrite DE Grund"/>
              <a:buChar char="➔"/>
            </a:pPr>
            <a:r>
              <a:rPr lang="en">
                <a:latin typeface="Playwrite DE Grund"/>
                <a:ea typeface="Playwrite DE Grund"/>
                <a:cs typeface="Playwrite DE Grund"/>
                <a:sym typeface="Playwrite DE Grund"/>
              </a:rPr>
              <a:t>Visit the Georgian Museum (again!)</a:t>
            </a:r>
            <a:endParaRPr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sp>
        <p:nvSpPr>
          <p:cNvPr id="275" name="Google Shape;275;p32"/>
          <p:cNvSpPr/>
          <p:nvPr/>
        </p:nvSpPr>
        <p:spPr>
          <a:xfrm>
            <a:off x="6210300" y="1174600"/>
            <a:ext cx="2719800" cy="1704600"/>
          </a:xfrm>
          <a:prstGeom prst="rect">
            <a:avLst/>
          </a:prstGeom>
          <a:solidFill>
            <a:srgbClr val="DFEDC2"/>
          </a:solidFill>
          <a:ln cap="flat" cmpd="sng" w="19050">
            <a:solidFill>
              <a:srgbClr val="0B0C0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latin typeface="Playwrite DE Grund"/>
                <a:ea typeface="Playwrite DE Grund"/>
                <a:cs typeface="Playwrite DE Grund"/>
                <a:sym typeface="Playwrite DE Grund"/>
              </a:rPr>
              <a:t>Inheritance &amp; Evolution</a:t>
            </a:r>
            <a:endParaRPr b="1" u="sng"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Playwrite DE Grund"/>
              <a:buChar char="➔"/>
            </a:pPr>
            <a:r>
              <a:rPr lang="en">
                <a:latin typeface="Playwrite DE Grund"/>
                <a:ea typeface="Playwrite DE Grund"/>
                <a:cs typeface="Playwrite DE Grund"/>
                <a:sym typeface="Playwrite DE Grund"/>
              </a:rPr>
              <a:t>Discuss inherited characteristics within the family</a:t>
            </a:r>
            <a:endParaRPr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Playwrite DE Grund"/>
              <a:buChar char="➔"/>
            </a:pPr>
            <a:r>
              <a:rPr lang="en">
                <a:latin typeface="Playwrite DE Grund"/>
                <a:ea typeface="Playwrite DE Grund"/>
                <a:cs typeface="Playwrite DE Grund"/>
                <a:sym typeface="Playwrite DE Grund"/>
              </a:rPr>
              <a:t>Visit the Radstock Museum</a:t>
            </a:r>
            <a:endParaRPr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sp>
        <p:nvSpPr>
          <p:cNvPr id="276" name="Google Shape;276;p32"/>
          <p:cNvSpPr/>
          <p:nvPr/>
        </p:nvSpPr>
        <p:spPr>
          <a:xfrm>
            <a:off x="365950" y="3347300"/>
            <a:ext cx="2719800" cy="17046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0B0C0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latin typeface="Playwrite DE Grund"/>
                <a:ea typeface="Playwrite DE Grund"/>
                <a:cs typeface="Playwrite DE Grund"/>
                <a:sym typeface="Playwrite DE Grund"/>
              </a:rPr>
              <a:t>Three-Course Meal</a:t>
            </a:r>
            <a:endParaRPr b="1" u="sng"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Playwrite DE Grund"/>
              <a:buChar char="➔"/>
            </a:pPr>
            <a:r>
              <a:rPr lang="en">
                <a:latin typeface="Playwrite DE Grund"/>
                <a:ea typeface="Playwrite DE Grund"/>
                <a:cs typeface="Playwrite DE Grund"/>
                <a:sym typeface="Playwrite DE Grund"/>
              </a:rPr>
              <a:t>Involve your child with cooking and food shopping</a:t>
            </a:r>
            <a:endParaRPr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Playwrite DE Grund"/>
              <a:buChar char="➔"/>
            </a:pPr>
            <a:r>
              <a:rPr lang="en">
                <a:latin typeface="Playwrite DE Grund"/>
                <a:ea typeface="Playwrite DE Grund"/>
                <a:cs typeface="Playwrite DE Grund"/>
                <a:sym typeface="Playwrite DE Grund"/>
              </a:rPr>
              <a:t>Visit We The Curious in Bristol </a:t>
            </a:r>
            <a:endParaRPr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sp>
        <p:nvSpPr>
          <p:cNvPr id="277" name="Google Shape;277;p32"/>
          <p:cNvSpPr/>
          <p:nvPr/>
        </p:nvSpPr>
        <p:spPr>
          <a:xfrm>
            <a:off x="3288125" y="3347300"/>
            <a:ext cx="3131100" cy="16209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0B0C0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latin typeface="Playwrite DE Grund"/>
                <a:ea typeface="Playwrite DE Grund"/>
                <a:cs typeface="Playwrite DE Grund"/>
                <a:sym typeface="Playwrite DE Grund"/>
              </a:rPr>
              <a:t>PSHE (Jigsaw)</a:t>
            </a:r>
            <a:endParaRPr b="1" u="sng"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Playwrite DE Grund"/>
              <a:buChar char="➔"/>
            </a:pPr>
            <a:r>
              <a:rPr lang="en" sz="1300">
                <a:latin typeface="Playwrite DE Grund"/>
                <a:ea typeface="Playwrite DE Grund"/>
                <a:cs typeface="Playwrite DE Grund"/>
                <a:sym typeface="Playwrite DE Grund"/>
              </a:rPr>
              <a:t>Encourage your child to recognise their emotions and practise self-regulation</a:t>
            </a:r>
            <a:endParaRPr sz="1300"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Playwrite DE Grund"/>
              <a:buChar char="➔"/>
            </a:pPr>
            <a:r>
              <a:rPr lang="en" sz="1300">
                <a:latin typeface="Playwrite DE Grund"/>
                <a:ea typeface="Playwrite DE Grund"/>
                <a:cs typeface="Playwrite DE Grund"/>
                <a:sym typeface="Playwrite DE Grund"/>
              </a:rPr>
              <a:t>Discuss ways to overcome worries</a:t>
            </a:r>
            <a:endParaRPr sz="1300"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sp>
        <p:nvSpPr>
          <p:cNvPr id="278" name="Google Shape;278;p32"/>
          <p:cNvSpPr/>
          <p:nvPr/>
        </p:nvSpPr>
        <p:spPr>
          <a:xfrm>
            <a:off x="6621600" y="3050625"/>
            <a:ext cx="2525700" cy="13935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rgbClr val="0B0C0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 u="sng">
                <a:latin typeface="Playwrite DE Grund"/>
                <a:ea typeface="Playwrite DE Grund"/>
                <a:cs typeface="Playwrite DE Grund"/>
                <a:sym typeface="Playwrite DE Grund"/>
              </a:rPr>
              <a:t>Geography</a:t>
            </a:r>
            <a:endParaRPr b="1" sz="1300" u="sng"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 u="sng">
              <a:latin typeface="Playwrite DE Grund"/>
              <a:ea typeface="Playwrite DE Grund"/>
              <a:cs typeface="Playwrite DE Grund"/>
              <a:sym typeface="Playwrite DE Grund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Playwrite DE Grund"/>
              <a:buChar char="➔"/>
            </a:pPr>
            <a:r>
              <a:rPr lang="en" sz="1300">
                <a:latin typeface="Playwrite DE Grund"/>
                <a:ea typeface="Playwrite DE Grund"/>
                <a:cs typeface="Playwrite DE Grund"/>
                <a:sym typeface="Playwrite DE Grund"/>
              </a:rPr>
              <a:t>Spend time looking at maps/globes/Google Maps and identifying different places</a:t>
            </a:r>
            <a:endParaRPr sz="1300"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3"/>
          <p:cNvSpPr txBox="1"/>
          <p:nvPr/>
        </p:nvSpPr>
        <p:spPr>
          <a:xfrm>
            <a:off x="0" y="424300"/>
            <a:ext cx="4162500" cy="695700"/>
          </a:xfrm>
          <a:prstGeom prst="rect">
            <a:avLst/>
          </a:prstGeom>
          <a:solidFill>
            <a:srgbClr val="65B22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lt1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Key Days &amp; Dates</a:t>
            </a:r>
            <a:endParaRPr b="1" sz="2500">
              <a:solidFill>
                <a:schemeClr val="lt1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sp>
        <p:nvSpPr>
          <p:cNvPr id="284" name="Google Shape;284;p33"/>
          <p:cNvSpPr txBox="1"/>
          <p:nvPr/>
        </p:nvSpPr>
        <p:spPr>
          <a:xfrm>
            <a:off x="383002" y="1254850"/>
            <a:ext cx="8516400" cy="3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-35242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50"/>
              <a:buFont typeface="Nunito"/>
              <a:buChar char="★"/>
            </a:pPr>
            <a:r>
              <a:rPr lang="en" sz="1950">
                <a:latin typeface="Nunito"/>
                <a:ea typeface="Nunito"/>
                <a:cs typeface="Nunito"/>
                <a:sym typeface="Nunito"/>
              </a:rPr>
              <a:t>Term 1:  SEND parents  meetings, trip to Parliament, 3 course meal</a:t>
            </a:r>
            <a:endParaRPr sz="1950">
              <a:latin typeface="Nunito"/>
              <a:ea typeface="Nunito"/>
              <a:cs typeface="Nunito"/>
              <a:sym typeface="Nunito"/>
            </a:endParaRPr>
          </a:p>
          <a:p>
            <a:pPr indent="-35242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50"/>
              <a:buFont typeface="Nunito"/>
              <a:buChar char="★"/>
            </a:pPr>
            <a:r>
              <a:rPr lang="en" sz="1950">
                <a:latin typeface="Nunito"/>
                <a:ea typeface="Nunito"/>
                <a:cs typeface="Nunito"/>
                <a:sym typeface="Nunito"/>
              </a:rPr>
              <a:t>Term 2: Trip to Bath, Parents Progress Meeting, </a:t>
            </a:r>
            <a:r>
              <a:rPr lang="en" sz="1950">
                <a:latin typeface="Nunito"/>
                <a:ea typeface="Nunito"/>
                <a:cs typeface="Nunito"/>
                <a:sym typeface="Nunito"/>
              </a:rPr>
              <a:t>CARE Week, Anti-bullying Week Christmas </a:t>
            </a:r>
            <a:endParaRPr sz="1950">
              <a:latin typeface="Nunito"/>
              <a:ea typeface="Nunito"/>
              <a:cs typeface="Nunito"/>
              <a:sym typeface="Nunito"/>
            </a:endParaRPr>
          </a:p>
          <a:p>
            <a:pPr indent="-352425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950"/>
              <a:buFont typeface="Nunito"/>
              <a:buChar char="★"/>
            </a:pPr>
            <a:r>
              <a:rPr lang="en" sz="1950">
                <a:latin typeface="Nunito"/>
                <a:ea typeface="Nunito"/>
                <a:cs typeface="Nunito"/>
                <a:sym typeface="Nunito"/>
              </a:rPr>
              <a:t>Term 3: Internet Safety, Speak Out , </a:t>
            </a:r>
            <a:r>
              <a:rPr lang="en" sz="1950">
                <a:latin typeface="Nunito"/>
                <a:ea typeface="Nunito"/>
                <a:cs typeface="Nunito"/>
                <a:sym typeface="Nunito"/>
              </a:rPr>
              <a:t>3 course meal</a:t>
            </a:r>
            <a:endParaRPr sz="1950">
              <a:latin typeface="Nunito"/>
              <a:ea typeface="Nunito"/>
              <a:cs typeface="Nunito"/>
              <a:sym typeface="Nunito"/>
            </a:endParaRPr>
          </a:p>
          <a:p>
            <a:pPr indent="-35242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50"/>
              <a:buFont typeface="Nunito"/>
              <a:buChar char="★"/>
            </a:pPr>
            <a:r>
              <a:rPr lang="en" sz="1950">
                <a:latin typeface="Nunito"/>
                <a:ea typeface="Nunito"/>
                <a:cs typeface="Nunito"/>
                <a:sym typeface="Nunito"/>
              </a:rPr>
              <a:t>Term 4: Careers Fayre, CARE Week, British Science Week</a:t>
            </a:r>
            <a:endParaRPr sz="1950">
              <a:latin typeface="Nunito"/>
              <a:ea typeface="Nunito"/>
              <a:cs typeface="Nunito"/>
              <a:sym typeface="Nunito"/>
            </a:endParaRPr>
          </a:p>
          <a:p>
            <a:pPr indent="-35242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50"/>
              <a:buFont typeface="Nunito"/>
              <a:buChar char="★"/>
            </a:pPr>
            <a:r>
              <a:rPr lang="en" sz="1950">
                <a:latin typeface="Nunito"/>
                <a:ea typeface="Nunito"/>
                <a:cs typeface="Nunito"/>
                <a:sym typeface="Nunito"/>
              </a:rPr>
              <a:t>Term 5: SATs, Forest School, Sports Day</a:t>
            </a:r>
            <a:endParaRPr sz="1950">
              <a:latin typeface="Nunito"/>
              <a:ea typeface="Nunito"/>
              <a:cs typeface="Nunito"/>
              <a:sym typeface="Nunito"/>
            </a:endParaRPr>
          </a:p>
          <a:p>
            <a:pPr indent="-35242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50"/>
              <a:buFont typeface="Nunito"/>
              <a:buChar char="★"/>
            </a:pPr>
            <a:r>
              <a:rPr lang="en" sz="1950">
                <a:latin typeface="Nunito"/>
                <a:ea typeface="Nunito"/>
                <a:cs typeface="Nunito"/>
                <a:sym typeface="Nunito"/>
              </a:rPr>
              <a:t>Term 6: Residential Trip, Forest School, catch up swimming, CARE Week, RSE lessons, Y6 Production, transition</a:t>
            </a:r>
            <a:endParaRPr sz="195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4"/>
          <p:cNvSpPr txBox="1"/>
          <p:nvPr/>
        </p:nvSpPr>
        <p:spPr>
          <a:xfrm>
            <a:off x="0" y="423700"/>
            <a:ext cx="5451600" cy="695700"/>
          </a:xfrm>
          <a:prstGeom prst="rect">
            <a:avLst/>
          </a:prstGeom>
          <a:solidFill>
            <a:srgbClr val="65B22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lt1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Secondary School Transition</a:t>
            </a:r>
            <a:endParaRPr b="1" sz="2500">
              <a:solidFill>
                <a:schemeClr val="lt1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sp>
        <p:nvSpPr>
          <p:cNvPr id="290" name="Google Shape;290;p34"/>
          <p:cNvSpPr txBox="1"/>
          <p:nvPr/>
        </p:nvSpPr>
        <p:spPr>
          <a:xfrm>
            <a:off x="403202" y="1261600"/>
            <a:ext cx="8516400" cy="34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117647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en" sz="2150">
                <a:latin typeface="Nunito"/>
                <a:ea typeface="Nunito"/>
                <a:cs typeface="Nunito"/>
                <a:sym typeface="Nunito"/>
              </a:rPr>
              <a:t>★</a:t>
            </a:r>
            <a:r>
              <a:rPr b="1" lang="en" sz="2450"/>
              <a:t> </a:t>
            </a:r>
            <a:r>
              <a:rPr lang="en" sz="2450">
                <a:latin typeface="Nunito"/>
                <a:ea typeface="Nunito"/>
                <a:cs typeface="Nunito"/>
                <a:sym typeface="Nunito"/>
              </a:rPr>
              <a:t>The year is planned to allow for opportunities to become ‘secondary ready’ - building resilience, new friendships and groupings, changes of rooms and Year 6 routines</a:t>
            </a:r>
            <a:endParaRPr sz="245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7647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en" sz="2150">
                <a:latin typeface="Nunito"/>
                <a:ea typeface="Nunito"/>
                <a:cs typeface="Nunito"/>
                <a:sym typeface="Nunito"/>
              </a:rPr>
              <a:t>★</a:t>
            </a:r>
            <a:r>
              <a:rPr b="1" lang="en" sz="2450"/>
              <a:t> </a:t>
            </a:r>
            <a:r>
              <a:rPr lang="en" sz="2450">
                <a:latin typeface="Nunito"/>
                <a:ea typeface="Nunito"/>
                <a:cs typeface="Nunito"/>
                <a:sym typeface="Nunito"/>
              </a:rPr>
              <a:t>French lessons with NH staff - secondary expectations</a:t>
            </a:r>
            <a:endParaRPr sz="245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7647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en" sz="2400">
                <a:latin typeface="Nunito"/>
                <a:ea typeface="Nunito"/>
                <a:cs typeface="Nunito"/>
                <a:sym typeface="Nunito"/>
              </a:rPr>
              <a:t>★ </a:t>
            </a:r>
            <a:r>
              <a:rPr lang="en" sz="2400">
                <a:latin typeface="Nunito"/>
                <a:ea typeface="Nunito"/>
                <a:cs typeface="Nunito"/>
                <a:sym typeface="Nunito"/>
              </a:rPr>
              <a:t>Later in the year: visits from secondary school pastoral staff; transition focus in PSHE; support groups where needed</a:t>
            </a:r>
            <a:endParaRPr sz="2400">
              <a:latin typeface="Nunito"/>
              <a:ea typeface="Nunito"/>
              <a:cs typeface="Nunito"/>
              <a:sym typeface="Nunito"/>
            </a:endParaRPr>
          </a:p>
          <a:p>
            <a:pPr indent="-381000" lvl="0" marL="457200" rtl="0" algn="l">
              <a:lnSpc>
                <a:spcPct val="117647"/>
              </a:lnSpc>
              <a:spcBef>
                <a:spcPts val="800"/>
              </a:spcBef>
              <a:spcAft>
                <a:spcPts val="0"/>
              </a:spcAft>
              <a:buSzPts val="2400"/>
              <a:buFont typeface="Nunito"/>
              <a:buChar char="★"/>
            </a:pPr>
            <a:r>
              <a:rPr lang="en" sz="2400">
                <a:latin typeface="Nunito"/>
                <a:ea typeface="Nunito"/>
                <a:cs typeface="Nunito"/>
                <a:sym typeface="Nunito"/>
              </a:rPr>
              <a:t>Uniform expectations</a:t>
            </a:r>
            <a:endParaRPr sz="24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5"/>
          <p:cNvSpPr txBox="1"/>
          <p:nvPr/>
        </p:nvSpPr>
        <p:spPr>
          <a:xfrm>
            <a:off x="0" y="423700"/>
            <a:ext cx="5451600" cy="695700"/>
          </a:xfrm>
          <a:prstGeom prst="rect">
            <a:avLst/>
          </a:prstGeom>
          <a:solidFill>
            <a:srgbClr val="65B22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lt1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Secondary School Application</a:t>
            </a:r>
            <a:endParaRPr b="1" sz="2500">
              <a:solidFill>
                <a:schemeClr val="lt1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sp>
        <p:nvSpPr>
          <p:cNvPr id="296" name="Google Shape;296;p35"/>
          <p:cNvSpPr txBox="1"/>
          <p:nvPr/>
        </p:nvSpPr>
        <p:spPr>
          <a:xfrm>
            <a:off x="275300" y="1820375"/>
            <a:ext cx="8516400" cy="5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117647"/>
              </a:lnSpc>
              <a:spcBef>
                <a:spcPts val="800"/>
              </a:spcBef>
              <a:spcAft>
                <a:spcPts val="600"/>
              </a:spcAft>
              <a:buNone/>
            </a:pPr>
            <a:r>
              <a:rPr b="1" lang="en" sz="2150">
                <a:latin typeface="Nunito"/>
                <a:ea typeface="Nunito"/>
                <a:cs typeface="Nunito"/>
                <a:sym typeface="Nunito"/>
              </a:rPr>
              <a:t>★</a:t>
            </a:r>
            <a:r>
              <a:rPr b="1" lang="en" sz="2450"/>
              <a:t> 	</a:t>
            </a:r>
            <a:r>
              <a:rPr lang="en" sz="2450">
                <a:latin typeface="Nunito"/>
                <a:ea typeface="Nunito"/>
                <a:cs typeface="Nunito"/>
                <a:sym typeface="Nunito"/>
              </a:rPr>
              <a:t>The deadline to apply is 31st October</a:t>
            </a:r>
            <a:endParaRPr sz="245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6"/>
          <p:cNvSpPr txBox="1"/>
          <p:nvPr/>
        </p:nvSpPr>
        <p:spPr>
          <a:xfrm>
            <a:off x="0" y="423700"/>
            <a:ext cx="4806300" cy="695700"/>
          </a:xfrm>
          <a:prstGeom prst="rect">
            <a:avLst/>
          </a:prstGeom>
          <a:solidFill>
            <a:srgbClr val="65B22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lt1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Communication</a:t>
            </a:r>
            <a:endParaRPr b="1" sz="2500">
              <a:solidFill>
                <a:schemeClr val="lt1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sp>
        <p:nvSpPr>
          <p:cNvPr id="302" name="Google Shape;302;p36"/>
          <p:cNvSpPr txBox="1"/>
          <p:nvPr/>
        </p:nvSpPr>
        <p:spPr>
          <a:xfrm>
            <a:off x="403202" y="1261600"/>
            <a:ext cx="8516400" cy="29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117647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2250">
                <a:latin typeface="Nunito"/>
                <a:ea typeface="Nunito"/>
                <a:cs typeface="Nunito"/>
                <a:sym typeface="Nunito"/>
              </a:rPr>
              <a:t>★</a:t>
            </a:r>
            <a:r>
              <a:rPr lang="en" sz="2550"/>
              <a:t> </a:t>
            </a:r>
            <a:r>
              <a:rPr lang="en" sz="2400">
                <a:latin typeface="Nunito"/>
                <a:ea typeface="Nunito"/>
                <a:cs typeface="Nunito"/>
                <a:sym typeface="Nunito"/>
              </a:rPr>
              <a:t>Newsletter</a:t>
            </a:r>
            <a:endParaRPr sz="24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7647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2250">
                <a:latin typeface="Nunito"/>
                <a:ea typeface="Nunito"/>
                <a:cs typeface="Nunito"/>
                <a:sym typeface="Nunito"/>
              </a:rPr>
              <a:t>★</a:t>
            </a:r>
            <a:r>
              <a:rPr lang="en" sz="2550"/>
              <a:t> </a:t>
            </a:r>
            <a:r>
              <a:rPr lang="en" sz="255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https://www.psjprimary.co.uk/our-classes/</a:t>
            </a:r>
            <a:r>
              <a:rPr lang="en" sz="2550">
                <a:latin typeface="Nunito"/>
                <a:ea typeface="Nunito"/>
                <a:cs typeface="Nunito"/>
                <a:sym typeface="Nunito"/>
              </a:rPr>
              <a:t> </a:t>
            </a:r>
            <a:endParaRPr sz="255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7647"/>
              </a:lnSpc>
              <a:spcBef>
                <a:spcPts val="800"/>
              </a:spcBef>
              <a:spcAft>
                <a:spcPts val="600"/>
              </a:spcAft>
              <a:buNone/>
            </a:pPr>
            <a:r>
              <a:rPr lang="en" sz="2250">
                <a:latin typeface="Nunito"/>
                <a:ea typeface="Nunito"/>
                <a:cs typeface="Nunito"/>
                <a:sym typeface="Nunito"/>
              </a:rPr>
              <a:t>★ </a:t>
            </a:r>
            <a:r>
              <a:rPr lang="en" sz="2400">
                <a:latin typeface="Nunito"/>
                <a:ea typeface="Nunito"/>
                <a:cs typeface="Nunito"/>
                <a:sym typeface="Nunito"/>
              </a:rPr>
              <a:t>Email or call office well ahead of time for appointments, changes to pick-up arrangements. Appointments count towards attendance as your child is missing out on learning - arrange routine appointments after school where possible.</a:t>
            </a:r>
            <a:endParaRPr sz="24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7"/>
          <p:cNvSpPr txBox="1"/>
          <p:nvPr/>
        </p:nvSpPr>
        <p:spPr>
          <a:xfrm>
            <a:off x="139650" y="423700"/>
            <a:ext cx="6345000" cy="695700"/>
          </a:xfrm>
          <a:prstGeom prst="rect">
            <a:avLst/>
          </a:prstGeom>
          <a:solidFill>
            <a:srgbClr val="FECE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lt1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Year 6 </a:t>
            </a:r>
            <a:r>
              <a:rPr b="1" lang="en" sz="2500">
                <a:solidFill>
                  <a:schemeClr val="lt1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Residential</a:t>
            </a:r>
            <a:r>
              <a:rPr b="1" lang="en" sz="2500">
                <a:solidFill>
                  <a:schemeClr val="lt1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: </a:t>
            </a:r>
            <a:endParaRPr b="1" sz="2500">
              <a:solidFill>
                <a:schemeClr val="lt1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sp>
        <p:nvSpPr>
          <p:cNvPr id="308" name="Google Shape;308;p37"/>
          <p:cNvSpPr txBox="1"/>
          <p:nvPr/>
        </p:nvSpPr>
        <p:spPr>
          <a:xfrm>
            <a:off x="361575" y="1391032"/>
            <a:ext cx="2417100" cy="13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Nunito"/>
                <a:ea typeface="Nunito"/>
                <a:cs typeface="Nunito"/>
                <a:sym typeface="Nunito"/>
              </a:rPr>
              <a:t>Creating </a:t>
            </a:r>
            <a:r>
              <a:rPr b="1" lang="en" sz="2100">
                <a:latin typeface="Nunito"/>
                <a:ea typeface="Nunito"/>
                <a:cs typeface="Nunito"/>
                <a:sym typeface="Nunito"/>
              </a:rPr>
              <a:t>everlasting</a:t>
            </a:r>
            <a:r>
              <a:rPr b="1" lang="en" sz="2100">
                <a:latin typeface="Nunito"/>
                <a:ea typeface="Nunito"/>
                <a:cs typeface="Nunito"/>
                <a:sym typeface="Nunito"/>
              </a:rPr>
              <a:t> memories</a:t>
            </a:r>
            <a:endParaRPr b="1" sz="21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09" name="Google Shape;309;p37"/>
          <p:cNvSpPr txBox="1"/>
          <p:nvPr/>
        </p:nvSpPr>
        <p:spPr>
          <a:xfrm>
            <a:off x="361575" y="3007850"/>
            <a:ext cx="2191800" cy="9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Nunito"/>
                <a:ea typeface="Nunito"/>
                <a:cs typeface="Nunito"/>
                <a:sym typeface="Nunito"/>
              </a:rPr>
              <a:t>Strengthen friendships</a:t>
            </a:r>
            <a:endParaRPr b="1" sz="21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10" name="Google Shape;310;p37"/>
          <p:cNvSpPr txBox="1"/>
          <p:nvPr/>
        </p:nvSpPr>
        <p:spPr>
          <a:xfrm>
            <a:off x="6576225" y="1536975"/>
            <a:ext cx="24705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Nunito"/>
                <a:ea typeface="Nunito"/>
                <a:cs typeface="Nunito"/>
                <a:sym typeface="Nunito"/>
              </a:rPr>
              <a:t>Strengthen senses of independence and transition to secondary</a:t>
            </a:r>
            <a:endParaRPr b="1" sz="2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11" name="Google Shape;311;p37"/>
          <p:cNvSpPr txBox="1"/>
          <p:nvPr/>
        </p:nvSpPr>
        <p:spPr>
          <a:xfrm>
            <a:off x="6484650" y="3306025"/>
            <a:ext cx="24705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Nunito"/>
                <a:ea typeface="Nunito"/>
                <a:cs typeface="Nunito"/>
                <a:sym typeface="Nunito"/>
              </a:rPr>
              <a:t>Challenge themselves </a:t>
            </a:r>
            <a:endParaRPr b="1" sz="21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12" name="Google Shape;312;p37"/>
          <p:cNvSpPr txBox="1"/>
          <p:nvPr/>
        </p:nvSpPr>
        <p:spPr>
          <a:xfrm>
            <a:off x="3336750" y="4372200"/>
            <a:ext cx="2470500" cy="5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Nunito"/>
                <a:ea typeface="Nunito"/>
                <a:cs typeface="Nunito"/>
                <a:sym typeface="Nunito"/>
              </a:rPr>
              <a:t>Have fun!</a:t>
            </a:r>
            <a:endParaRPr b="1" sz="21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13" name="Google Shape;31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7725" y="1769025"/>
            <a:ext cx="4088550" cy="206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8"/>
          <p:cNvSpPr txBox="1"/>
          <p:nvPr/>
        </p:nvSpPr>
        <p:spPr>
          <a:xfrm>
            <a:off x="139650" y="423700"/>
            <a:ext cx="6345000" cy="695700"/>
          </a:xfrm>
          <a:prstGeom prst="rect">
            <a:avLst/>
          </a:prstGeom>
          <a:solidFill>
            <a:srgbClr val="FECE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lt1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Year 6 Residential: </a:t>
            </a:r>
            <a:endParaRPr b="1" sz="2500">
              <a:solidFill>
                <a:schemeClr val="lt1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sp>
        <p:nvSpPr>
          <p:cNvPr id="319" name="Google Shape;319;p38"/>
          <p:cNvSpPr txBox="1"/>
          <p:nvPr/>
        </p:nvSpPr>
        <p:spPr>
          <a:xfrm>
            <a:off x="403201" y="1261600"/>
            <a:ext cx="5874300" cy="3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117647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en" sz="1850">
                <a:latin typeface="Nunito"/>
                <a:ea typeface="Nunito"/>
                <a:cs typeface="Nunito"/>
                <a:sym typeface="Nunito"/>
              </a:rPr>
              <a:t>★</a:t>
            </a:r>
            <a:r>
              <a:rPr b="1" lang="en" sz="215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2150">
                <a:latin typeface="Nunito"/>
                <a:ea typeface="Nunito"/>
                <a:cs typeface="Nunito"/>
                <a:sym typeface="Nunito"/>
              </a:rPr>
              <a:t>Aims of resilience and independence building are central through all activities</a:t>
            </a:r>
            <a:endParaRPr sz="215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7647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en" sz="1850">
                <a:latin typeface="Nunito"/>
                <a:ea typeface="Nunito"/>
                <a:cs typeface="Nunito"/>
                <a:sym typeface="Nunito"/>
              </a:rPr>
              <a:t>★</a:t>
            </a:r>
            <a:r>
              <a:rPr b="1" lang="en" sz="215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2150">
                <a:latin typeface="Nunito"/>
                <a:ea typeface="Nunito"/>
                <a:cs typeface="Nunito"/>
                <a:sym typeface="Nunito"/>
              </a:rPr>
              <a:t>Morning meetings and evening                             reflection times - how has our                       teamwork strengthened today?                            How did we overcome challenges?                                       Who has excelled?</a:t>
            </a:r>
            <a:endParaRPr sz="215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7647"/>
              </a:lnSpc>
              <a:spcBef>
                <a:spcPts val="800"/>
              </a:spcBef>
              <a:spcAft>
                <a:spcPts val="600"/>
              </a:spcAft>
              <a:buNone/>
            </a:pPr>
            <a:r>
              <a:t/>
            </a:r>
            <a:endParaRPr sz="215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20" name="Google Shape;32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1600" y="0"/>
            <a:ext cx="2354550" cy="1857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0099" y="2369252"/>
            <a:ext cx="4253901" cy="159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87001" y="4226143"/>
            <a:ext cx="3598275" cy="85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9"/>
          <p:cNvSpPr txBox="1"/>
          <p:nvPr/>
        </p:nvSpPr>
        <p:spPr>
          <a:xfrm>
            <a:off x="0" y="412500"/>
            <a:ext cx="4759500" cy="695700"/>
          </a:xfrm>
          <a:prstGeom prst="rect">
            <a:avLst/>
          </a:prstGeom>
          <a:solidFill>
            <a:srgbClr val="FECE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lt1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Meals </a:t>
            </a:r>
            <a:endParaRPr b="1" sz="2500">
              <a:solidFill>
                <a:schemeClr val="lt1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sp>
        <p:nvSpPr>
          <p:cNvPr id="328" name="Google Shape;328;p39"/>
          <p:cNvSpPr txBox="1"/>
          <p:nvPr/>
        </p:nvSpPr>
        <p:spPr>
          <a:xfrm>
            <a:off x="333600" y="1349750"/>
            <a:ext cx="4238400" cy="35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117647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750">
                <a:latin typeface="Nunito"/>
                <a:ea typeface="Nunito"/>
                <a:cs typeface="Nunito"/>
                <a:sym typeface="Nunito"/>
              </a:rPr>
              <a:t>Healthy, balanced menu presented in a way that is familiar and appetising to children. There will be several options for each evening meal as well as a range available at breakfast and lunch times. </a:t>
            </a:r>
            <a:endParaRPr sz="175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7647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750">
                <a:latin typeface="Nunito"/>
                <a:ea typeface="Nunito"/>
                <a:cs typeface="Nunito"/>
                <a:sym typeface="Nunito"/>
              </a:rPr>
              <a:t>Specific dietary requirements and allergies will be catered for and must be notified in advance: </a:t>
            </a:r>
            <a:r>
              <a:rPr b="1" lang="en" sz="175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medical/dietary forms</a:t>
            </a:r>
            <a:r>
              <a:rPr lang="en" sz="1750">
                <a:latin typeface="Nunito"/>
                <a:ea typeface="Nunito"/>
                <a:cs typeface="Nunito"/>
                <a:sym typeface="Nunito"/>
              </a:rPr>
              <a:t>.</a:t>
            </a:r>
            <a:endParaRPr sz="175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7647"/>
              </a:lnSpc>
              <a:spcBef>
                <a:spcPts val="800"/>
              </a:spcBef>
              <a:spcAft>
                <a:spcPts val="600"/>
              </a:spcAft>
              <a:buNone/>
            </a:pPr>
            <a:r>
              <a:t/>
            </a:r>
            <a:endParaRPr sz="205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29" name="Google Shape;329;p39"/>
          <p:cNvSpPr txBox="1"/>
          <p:nvPr/>
        </p:nvSpPr>
        <p:spPr>
          <a:xfrm>
            <a:off x="2915700" y="4287350"/>
            <a:ext cx="33126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7647"/>
              </a:lnSpc>
              <a:spcBef>
                <a:spcPts val="800"/>
              </a:spcBef>
              <a:spcAft>
                <a:spcPts val="600"/>
              </a:spcAft>
              <a:buNone/>
            </a:pPr>
            <a:r>
              <a:rPr b="1" lang="en" sz="1650">
                <a:latin typeface="Nunito"/>
                <a:ea typeface="Nunito"/>
                <a:cs typeface="Nunito"/>
                <a:sym typeface="Nunito"/>
              </a:rPr>
              <a:t>Water bottles </a:t>
            </a:r>
            <a:r>
              <a:rPr b="1" lang="en" sz="1650" u="sng">
                <a:latin typeface="Nunito"/>
                <a:ea typeface="Nunito"/>
                <a:cs typeface="Nunito"/>
                <a:sym typeface="Nunito"/>
              </a:rPr>
              <a:t>must</a:t>
            </a:r>
            <a:r>
              <a:rPr b="1" lang="en" sz="1650">
                <a:latin typeface="Nunito"/>
                <a:ea typeface="Nunito"/>
                <a:cs typeface="Nunito"/>
                <a:sym typeface="Nunito"/>
              </a:rPr>
              <a:t> be packed!</a:t>
            </a:r>
            <a:endParaRPr b="1"/>
          </a:p>
        </p:txBody>
      </p:sp>
      <p:pic>
        <p:nvPicPr>
          <p:cNvPr id="330" name="Google Shape;33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2850" y="1789576"/>
            <a:ext cx="2806976" cy="241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28300" y="598271"/>
            <a:ext cx="2619550" cy="159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0"/>
          <p:cNvSpPr txBox="1"/>
          <p:nvPr/>
        </p:nvSpPr>
        <p:spPr>
          <a:xfrm>
            <a:off x="0" y="412500"/>
            <a:ext cx="5622300" cy="695700"/>
          </a:xfrm>
          <a:prstGeom prst="rect">
            <a:avLst/>
          </a:prstGeom>
          <a:solidFill>
            <a:srgbClr val="FECE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lt1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Rooms &amp; Activity Groups</a:t>
            </a:r>
            <a:endParaRPr b="1" sz="2500">
              <a:solidFill>
                <a:schemeClr val="lt1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sp>
        <p:nvSpPr>
          <p:cNvPr id="337" name="Google Shape;337;p40"/>
          <p:cNvSpPr txBox="1"/>
          <p:nvPr/>
        </p:nvSpPr>
        <p:spPr>
          <a:xfrm>
            <a:off x="1420975" y="3614325"/>
            <a:ext cx="3831000" cy="1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en" sz="1550">
                <a:solidFill>
                  <a:srgbClr val="20124D"/>
                </a:solidFill>
                <a:latin typeface="Nunito"/>
                <a:ea typeface="Nunito"/>
                <a:cs typeface="Nunito"/>
                <a:sym typeface="Nunito"/>
              </a:rPr>
              <a:t>★</a:t>
            </a:r>
            <a:r>
              <a:rPr b="1" lang="en" sz="1850">
                <a:solidFill>
                  <a:srgbClr val="20124D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1850">
                <a:solidFill>
                  <a:srgbClr val="20124D"/>
                </a:solidFill>
                <a:latin typeface="Nunito"/>
                <a:ea typeface="Nunito"/>
                <a:cs typeface="Nunito"/>
                <a:sym typeface="Nunito"/>
              </a:rPr>
              <a:t>Room group - on arrival</a:t>
            </a:r>
            <a:endParaRPr sz="1850">
              <a:solidFill>
                <a:srgbClr val="20124D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en" sz="1550">
                <a:solidFill>
                  <a:srgbClr val="20124D"/>
                </a:solidFill>
                <a:latin typeface="Nunito"/>
                <a:ea typeface="Nunito"/>
                <a:cs typeface="Nunito"/>
                <a:sym typeface="Nunito"/>
              </a:rPr>
              <a:t>★</a:t>
            </a:r>
            <a:r>
              <a:rPr b="1" lang="en" sz="1850">
                <a:solidFill>
                  <a:srgbClr val="20124D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1850">
                <a:solidFill>
                  <a:srgbClr val="20124D"/>
                </a:solidFill>
                <a:latin typeface="Nunito"/>
                <a:ea typeface="Nunito"/>
                <a:cs typeface="Nunito"/>
                <a:sym typeface="Nunito"/>
              </a:rPr>
              <a:t>Activity group - on arrival</a:t>
            </a:r>
            <a:endParaRPr sz="1850">
              <a:solidFill>
                <a:srgbClr val="20124D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en" sz="1550">
                <a:solidFill>
                  <a:srgbClr val="20124D"/>
                </a:solidFill>
                <a:latin typeface="Nunito"/>
                <a:ea typeface="Nunito"/>
                <a:cs typeface="Nunito"/>
                <a:sym typeface="Nunito"/>
              </a:rPr>
              <a:t>★</a:t>
            </a:r>
            <a:r>
              <a:rPr b="1" lang="en" sz="1850">
                <a:solidFill>
                  <a:srgbClr val="20124D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1850">
                <a:solidFill>
                  <a:srgbClr val="20124D"/>
                </a:solidFill>
                <a:latin typeface="Nunito"/>
                <a:ea typeface="Nunito"/>
                <a:cs typeface="Nunito"/>
                <a:sym typeface="Nunito"/>
              </a:rPr>
              <a:t>Morning/evening in </a:t>
            </a:r>
            <a:endParaRPr sz="1850">
              <a:solidFill>
                <a:srgbClr val="20124D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80000"/>
              </a:lnSpc>
              <a:spcBef>
                <a:spcPts val="800"/>
              </a:spcBef>
              <a:spcAft>
                <a:spcPts val="600"/>
              </a:spcAft>
              <a:buNone/>
            </a:pPr>
            <a:r>
              <a:rPr b="1" lang="en" sz="1550">
                <a:solidFill>
                  <a:srgbClr val="20124D"/>
                </a:solidFill>
                <a:latin typeface="Nunito"/>
                <a:ea typeface="Nunito"/>
                <a:cs typeface="Nunito"/>
                <a:sym typeface="Nunito"/>
              </a:rPr>
              <a:t>★</a:t>
            </a:r>
            <a:r>
              <a:rPr b="1" lang="en" sz="1850">
                <a:solidFill>
                  <a:srgbClr val="20124D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1850">
                <a:solidFill>
                  <a:srgbClr val="20124D"/>
                </a:solidFill>
                <a:latin typeface="Nunito"/>
                <a:ea typeface="Nunito"/>
                <a:cs typeface="Nunito"/>
                <a:sym typeface="Nunito"/>
              </a:rPr>
              <a:t>Whole year group</a:t>
            </a:r>
            <a:endParaRPr sz="1850">
              <a:solidFill>
                <a:srgbClr val="20124D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38" name="Google Shape;33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4699" y="1108212"/>
            <a:ext cx="3239976" cy="2385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2496" y="2268721"/>
            <a:ext cx="3601499" cy="271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7596" y="1018650"/>
            <a:ext cx="2477100" cy="130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41375" y="509800"/>
            <a:ext cx="2926906" cy="19639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1"/>
          <p:cNvSpPr txBox="1"/>
          <p:nvPr/>
        </p:nvSpPr>
        <p:spPr>
          <a:xfrm>
            <a:off x="139650" y="423700"/>
            <a:ext cx="6345000" cy="695700"/>
          </a:xfrm>
          <a:prstGeom prst="rect">
            <a:avLst/>
          </a:prstGeom>
          <a:solidFill>
            <a:srgbClr val="FECE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lt1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Key to note</a:t>
            </a:r>
            <a:endParaRPr b="1" sz="2500">
              <a:solidFill>
                <a:schemeClr val="lt1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sp>
        <p:nvSpPr>
          <p:cNvPr id="347" name="Google Shape;347;p41"/>
          <p:cNvSpPr txBox="1"/>
          <p:nvPr/>
        </p:nvSpPr>
        <p:spPr>
          <a:xfrm>
            <a:off x="347188" y="1375750"/>
            <a:ext cx="8253900" cy="35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B214E"/>
                </a:solidFill>
                <a:latin typeface="Nunito"/>
                <a:ea typeface="Nunito"/>
                <a:cs typeface="Nunito"/>
                <a:sym typeface="Nunito"/>
              </a:rPr>
              <a:t>We will hold a meeting in April to ensure you have all the correct paperwork signed and your child is fully prepared for the trip.</a:t>
            </a:r>
            <a:endParaRPr sz="1700">
              <a:solidFill>
                <a:srgbClr val="0B214E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B214E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B214E"/>
                </a:solidFill>
                <a:latin typeface="Nunito"/>
                <a:ea typeface="Nunito"/>
                <a:cs typeface="Nunito"/>
                <a:sym typeface="Nunito"/>
              </a:rPr>
              <a:t>Please maintain your payment installments.</a:t>
            </a:r>
            <a:endParaRPr sz="1700">
              <a:solidFill>
                <a:srgbClr val="0B214E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2"/>
          <p:cNvSpPr txBox="1"/>
          <p:nvPr/>
        </p:nvSpPr>
        <p:spPr>
          <a:xfrm>
            <a:off x="-12750" y="423700"/>
            <a:ext cx="5831400" cy="695700"/>
          </a:xfrm>
          <a:prstGeom prst="rect">
            <a:avLst/>
          </a:prstGeom>
          <a:solidFill>
            <a:srgbClr val="E400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lt1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SATs Week: </a:t>
            </a:r>
            <a:r>
              <a:rPr b="1" lang="en" sz="2200">
                <a:solidFill>
                  <a:schemeClr val="lt1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Monday 10</a:t>
            </a:r>
            <a:r>
              <a:rPr b="1" baseline="30000" lang="en" sz="2200">
                <a:solidFill>
                  <a:schemeClr val="lt1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th</a:t>
            </a:r>
            <a:r>
              <a:rPr b="1" lang="en" sz="2200">
                <a:solidFill>
                  <a:schemeClr val="lt1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 May</a:t>
            </a:r>
            <a:endParaRPr b="1" sz="2200">
              <a:solidFill>
                <a:schemeClr val="lt1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graphicFrame>
        <p:nvGraphicFramePr>
          <p:cNvPr id="353" name="Google Shape;353;p42"/>
          <p:cNvGraphicFramePr/>
          <p:nvPr/>
        </p:nvGraphicFramePr>
        <p:xfrm>
          <a:off x="952500" y="1458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{3C3F129E-F3B0-475D-A482-A71C54FA1E9E}</a:tableStyleId>
              </a:tblPr>
              <a:tblGrid>
                <a:gridCol w="1912825"/>
                <a:gridCol w="2401475"/>
                <a:gridCol w="29247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Date</a:t>
                      </a:r>
                      <a:endParaRPr sz="1600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91425" marB="91425" marR="91425" marL="91425" anchor="ctr">
                    <a:solidFill>
                      <a:srgbClr val="F0CB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Test</a:t>
                      </a:r>
                      <a:endParaRPr sz="1600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91425" marB="91425" marR="91425" marL="91425" anchor="ctr">
                    <a:solidFill>
                      <a:srgbClr val="F0CB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Duration</a:t>
                      </a:r>
                      <a:endParaRPr sz="1600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91425" marB="91425" marR="91425" marL="91425" anchor="ctr">
                    <a:solidFill>
                      <a:srgbClr val="F0CBD6"/>
                    </a:solidFill>
                  </a:tcPr>
                </a:tc>
              </a:tr>
              <a:tr h="381000">
                <a:tc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31579"/>
                        </a:lnSpc>
                        <a:spcBef>
                          <a:spcPts val="2300"/>
                        </a:spcBef>
                        <a:spcAft>
                          <a:spcPts val="2300"/>
                        </a:spcAft>
                        <a:buNone/>
                      </a:pPr>
                      <a:r>
                        <a:rPr b="1" lang="en" sz="1200">
                          <a:solidFill>
                            <a:srgbClr val="0B0C0C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Monday 10th May</a:t>
                      </a:r>
                      <a:endParaRPr b="1" sz="1200">
                        <a:solidFill>
                          <a:srgbClr val="E3261E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5250" marB="95250" marR="190500" marL="91425">
                    <a:lnB cap="flat" cmpd="sng" w="6925">
                      <a:solidFill>
                        <a:srgbClr val="B1B4B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75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1579"/>
                        </a:lnSpc>
                        <a:spcBef>
                          <a:spcPts val="2300"/>
                        </a:spcBef>
                        <a:spcAft>
                          <a:spcPts val="2300"/>
                        </a:spcAft>
                        <a:buNone/>
                      </a:pPr>
                      <a:r>
                        <a:rPr b="1" lang="en" sz="1100">
                          <a:solidFill>
                            <a:srgbClr val="0B0C0C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Grammar, P</a:t>
                      </a:r>
                      <a:r>
                        <a:rPr b="1" lang="en" sz="1100">
                          <a:solidFill>
                            <a:srgbClr val="0B0C0C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unctuation</a:t>
                      </a:r>
                      <a:r>
                        <a:rPr b="1" lang="en" sz="1100">
                          <a:solidFill>
                            <a:srgbClr val="0B0C0C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 &amp; Spelling</a:t>
                      </a:r>
                      <a:endParaRPr b="1" sz="1100">
                        <a:solidFill>
                          <a:srgbClr val="0B0C0C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5250" marB="95250" marR="91425" marL="91425">
                    <a:lnB cap="flat" cmpd="sng" w="6925">
                      <a:solidFill>
                        <a:srgbClr val="B1B4B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75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1579"/>
                        </a:lnSpc>
                        <a:spcBef>
                          <a:spcPts val="2300"/>
                        </a:spcBef>
                        <a:spcAft>
                          <a:spcPts val="2300"/>
                        </a:spcAft>
                        <a:buNone/>
                      </a:pPr>
                      <a:r>
                        <a:rPr b="1" lang="en" sz="1200">
                          <a:solidFill>
                            <a:srgbClr val="0B0C0C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45 minutes</a:t>
                      </a:r>
                      <a:endParaRPr b="1" sz="1200">
                        <a:solidFill>
                          <a:srgbClr val="0B0C0C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5250" marB="95250" marR="91425" marL="91425">
                    <a:lnB cap="flat" cmpd="sng" w="6925">
                      <a:solidFill>
                        <a:srgbClr val="B1B4B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7500"/>
                      </a:srgbClr>
                    </a:solidFill>
                  </a:tcPr>
                </a:tc>
              </a:tr>
              <a:tr h="38100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1579"/>
                        </a:lnSpc>
                        <a:spcBef>
                          <a:spcPts val="2300"/>
                        </a:spcBef>
                        <a:spcAft>
                          <a:spcPts val="2300"/>
                        </a:spcAft>
                        <a:buNone/>
                      </a:pPr>
                      <a:r>
                        <a:rPr b="1" lang="en" sz="1200">
                          <a:solidFill>
                            <a:srgbClr val="0B0C0C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Spelling test </a:t>
                      </a:r>
                      <a:endParaRPr b="1" sz="1200">
                        <a:solidFill>
                          <a:srgbClr val="0B0C0C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5250" marB="95250" marR="91425" marL="91425">
                    <a:lnT cap="flat" cmpd="sng" w="6925">
                      <a:solidFill>
                        <a:srgbClr val="B1B4B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B1B4B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75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1579"/>
                        </a:lnSpc>
                        <a:spcBef>
                          <a:spcPts val="2300"/>
                        </a:spcBef>
                        <a:spcAft>
                          <a:spcPts val="2300"/>
                        </a:spcAft>
                        <a:buNone/>
                      </a:pPr>
                      <a:r>
                        <a:rPr b="1" lang="en" sz="1200">
                          <a:solidFill>
                            <a:srgbClr val="0B0C0C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Approx. 20 minutes</a:t>
                      </a:r>
                      <a:endParaRPr b="1" sz="1200">
                        <a:solidFill>
                          <a:srgbClr val="0B0C0C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5250" marB="95250" marR="91425" marL="91425">
                    <a:lnT cap="flat" cmpd="sng" w="6925">
                      <a:solidFill>
                        <a:srgbClr val="B1B4B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B1B4B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7500"/>
                      </a:srgb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1579"/>
                        </a:lnSpc>
                        <a:spcBef>
                          <a:spcPts val="2300"/>
                        </a:spcBef>
                        <a:spcAft>
                          <a:spcPts val="2300"/>
                        </a:spcAft>
                        <a:buNone/>
                      </a:pPr>
                      <a:r>
                        <a:rPr b="1" lang="en" sz="1200">
                          <a:solidFill>
                            <a:srgbClr val="0B0C0C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Tuesday 11th May</a:t>
                      </a:r>
                      <a:endParaRPr b="1" sz="1200">
                        <a:solidFill>
                          <a:srgbClr val="E3261E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5250" marB="95250" marR="190500" marL="91425">
                    <a:lnT cap="flat" cmpd="sng" w="6925">
                      <a:solidFill>
                        <a:srgbClr val="B1B4B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B1B4B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75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1579"/>
                        </a:lnSpc>
                        <a:spcBef>
                          <a:spcPts val="2300"/>
                        </a:spcBef>
                        <a:spcAft>
                          <a:spcPts val="2300"/>
                        </a:spcAft>
                        <a:buNone/>
                      </a:pPr>
                      <a:r>
                        <a:rPr b="1" lang="en" sz="1200">
                          <a:solidFill>
                            <a:srgbClr val="0B0C0C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R</a:t>
                      </a:r>
                      <a:r>
                        <a:rPr b="1" lang="en" sz="1200">
                          <a:solidFill>
                            <a:srgbClr val="0B0C0C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eading</a:t>
                      </a:r>
                      <a:endParaRPr b="1" sz="1200">
                        <a:solidFill>
                          <a:srgbClr val="0B0C0C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5250" marB="95250" marR="91425" marL="91425">
                    <a:lnT cap="flat" cmpd="sng" w="6925">
                      <a:solidFill>
                        <a:srgbClr val="B1B4B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B1B4B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75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1579"/>
                        </a:lnSpc>
                        <a:spcBef>
                          <a:spcPts val="2300"/>
                        </a:spcBef>
                        <a:spcAft>
                          <a:spcPts val="2300"/>
                        </a:spcAft>
                        <a:buNone/>
                      </a:pPr>
                      <a:r>
                        <a:rPr b="1" lang="en" sz="1200">
                          <a:solidFill>
                            <a:srgbClr val="0B0C0C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One hour</a:t>
                      </a:r>
                      <a:endParaRPr b="1" sz="1200">
                        <a:solidFill>
                          <a:srgbClr val="0B0C0C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5250" marB="95250" marR="91425" marL="91425">
                    <a:lnT cap="flat" cmpd="sng" w="6925">
                      <a:solidFill>
                        <a:srgbClr val="B1B4B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B1B4B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7500"/>
                      </a:srgbClr>
                    </a:solidFill>
                  </a:tcPr>
                </a:tc>
              </a:tr>
              <a:tr h="381000">
                <a:tc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31579"/>
                        </a:lnSpc>
                        <a:spcBef>
                          <a:spcPts val="2300"/>
                        </a:spcBef>
                        <a:spcAft>
                          <a:spcPts val="2300"/>
                        </a:spcAft>
                        <a:buNone/>
                      </a:pPr>
                      <a:r>
                        <a:rPr b="1" lang="en" sz="1200">
                          <a:solidFill>
                            <a:srgbClr val="0B0C0C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Wednesday 12th May</a:t>
                      </a:r>
                      <a:endParaRPr b="1" sz="1200">
                        <a:solidFill>
                          <a:srgbClr val="E3261E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5250" marB="95250" marR="190500" marL="91425">
                    <a:lnT cap="flat" cmpd="sng" w="6925">
                      <a:solidFill>
                        <a:srgbClr val="B1B4B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B1B4B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75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1579"/>
                        </a:lnSpc>
                        <a:spcBef>
                          <a:spcPts val="2300"/>
                        </a:spcBef>
                        <a:spcAft>
                          <a:spcPts val="2300"/>
                        </a:spcAft>
                        <a:buNone/>
                      </a:pPr>
                      <a:r>
                        <a:rPr b="1" lang="en" sz="1200">
                          <a:solidFill>
                            <a:srgbClr val="0B0C0C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Mathematics 1: Arithmetic</a:t>
                      </a:r>
                      <a:endParaRPr b="1" sz="1200">
                        <a:solidFill>
                          <a:srgbClr val="0B0C0C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5250" marB="95250" marR="91425" marL="91425">
                    <a:lnT cap="flat" cmpd="sng" w="6925">
                      <a:solidFill>
                        <a:srgbClr val="B1B4B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B1B4B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75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1579"/>
                        </a:lnSpc>
                        <a:spcBef>
                          <a:spcPts val="2300"/>
                        </a:spcBef>
                        <a:spcAft>
                          <a:spcPts val="2300"/>
                        </a:spcAft>
                        <a:buNone/>
                      </a:pPr>
                      <a:r>
                        <a:rPr b="1" lang="en" sz="1200">
                          <a:solidFill>
                            <a:srgbClr val="0B0C0C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30 minutes</a:t>
                      </a:r>
                      <a:endParaRPr b="1" sz="1200">
                        <a:solidFill>
                          <a:srgbClr val="0B0C0C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5250" marB="95250" marR="91425" marL="91425">
                    <a:lnT cap="flat" cmpd="sng" w="6925">
                      <a:solidFill>
                        <a:srgbClr val="B1B4B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B1B4B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7500"/>
                      </a:srgbClr>
                    </a:solidFill>
                  </a:tcPr>
                </a:tc>
              </a:tr>
              <a:tr h="38100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1579"/>
                        </a:lnSpc>
                        <a:spcBef>
                          <a:spcPts val="2300"/>
                        </a:spcBef>
                        <a:spcAft>
                          <a:spcPts val="2300"/>
                        </a:spcAft>
                        <a:buNone/>
                      </a:pPr>
                      <a:r>
                        <a:rPr b="1" lang="en" sz="1200">
                          <a:solidFill>
                            <a:srgbClr val="0B0C0C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Mathematics 2: Reasoning</a:t>
                      </a:r>
                      <a:endParaRPr b="1" sz="1200">
                        <a:solidFill>
                          <a:srgbClr val="0B0C0C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5250" marB="95250" marR="91425" marL="91425">
                    <a:lnT cap="flat" cmpd="sng" w="6925">
                      <a:solidFill>
                        <a:srgbClr val="B1B4B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B1B4B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75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1579"/>
                        </a:lnSpc>
                        <a:spcBef>
                          <a:spcPts val="2300"/>
                        </a:spcBef>
                        <a:spcAft>
                          <a:spcPts val="2300"/>
                        </a:spcAft>
                        <a:buNone/>
                      </a:pPr>
                      <a:r>
                        <a:rPr b="1" lang="en" sz="1200">
                          <a:solidFill>
                            <a:srgbClr val="0B0C0C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40 minutes</a:t>
                      </a:r>
                      <a:endParaRPr b="1" sz="1200">
                        <a:solidFill>
                          <a:srgbClr val="0B0C0C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5250" marB="95250" marR="91425" marL="91425">
                    <a:lnT cap="flat" cmpd="sng" w="6925">
                      <a:solidFill>
                        <a:srgbClr val="B1B4B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B1B4B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7500"/>
                      </a:srgbClr>
                    </a:solidFill>
                  </a:tcPr>
                </a:tc>
              </a:tr>
              <a:tr h="5285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1579"/>
                        </a:lnSpc>
                        <a:spcBef>
                          <a:spcPts val="2300"/>
                        </a:spcBef>
                        <a:spcAft>
                          <a:spcPts val="2300"/>
                        </a:spcAft>
                        <a:buNone/>
                      </a:pPr>
                      <a:r>
                        <a:rPr b="1" lang="en" sz="1200">
                          <a:solidFill>
                            <a:srgbClr val="0B0C0C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Thursday 13th May</a:t>
                      </a:r>
                      <a:endParaRPr b="1" sz="1200">
                        <a:solidFill>
                          <a:srgbClr val="E3261E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5250" marB="95250" marR="190500" marL="91425">
                    <a:lnT cap="flat" cmpd="sng" w="6925">
                      <a:solidFill>
                        <a:srgbClr val="B1B4B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B1B4B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75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1579"/>
                        </a:lnSpc>
                        <a:spcBef>
                          <a:spcPts val="2300"/>
                        </a:spcBef>
                        <a:spcAft>
                          <a:spcPts val="2300"/>
                        </a:spcAft>
                        <a:buNone/>
                      </a:pPr>
                      <a:r>
                        <a:rPr b="1" lang="en" sz="1200">
                          <a:solidFill>
                            <a:srgbClr val="0B0C0C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Mathematics 2: Reasoning</a:t>
                      </a:r>
                      <a:endParaRPr b="1" sz="1200">
                        <a:solidFill>
                          <a:srgbClr val="0B0C0C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5250" marB="95250" marR="91425" marL="91425">
                    <a:lnT cap="flat" cmpd="sng" w="6925">
                      <a:solidFill>
                        <a:srgbClr val="B1B4B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B1B4B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75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1579"/>
                        </a:lnSpc>
                        <a:spcBef>
                          <a:spcPts val="2300"/>
                        </a:spcBef>
                        <a:spcAft>
                          <a:spcPts val="2300"/>
                        </a:spcAft>
                        <a:buNone/>
                      </a:pPr>
                      <a:r>
                        <a:rPr b="1" lang="en" sz="1200">
                          <a:solidFill>
                            <a:srgbClr val="0B0C0C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40 minutes</a:t>
                      </a:r>
                      <a:endParaRPr b="1" sz="1200">
                        <a:solidFill>
                          <a:srgbClr val="0B0C0C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5250" marB="95250" marR="91425" marL="91425">
                    <a:lnT cap="flat" cmpd="sng" w="6925">
                      <a:solidFill>
                        <a:srgbClr val="B1B4B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B1B4B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7500"/>
                      </a:srgbClr>
                    </a:solidFill>
                  </a:tcPr>
                </a:tc>
              </a:tr>
              <a:tr h="381000">
                <a:tc gridSpan="3">
                  <a:txBody>
                    <a:bodyPr/>
                    <a:lstStyle/>
                    <a:p>
                      <a:pPr indent="0" lvl="0" marL="0" rtl="0" algn="ctr">
                        <a:lnSpc>
                          <a:spcPct val="131579"/>
                        </a:lnSpc>
                        <a:spcBef>
                          <a:spcPts val="2300"/>
                        </a:spcBef>
                        <a:spcAft>
                          <a:spcPts val="2300"/>
                        </a:spcAft>
                        <a:buNone/>
                      </a:pPr>
                      <a:r>
                        <a:rPr b="1" lang="en" sz="1200">
                          <a:solidFill>
                            <a:srgbClr val="0B0C0C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Friday - Focus turns to writing and celebration of Year 6 effort through the week! </a:t>
                      </a:r>
                      <a:endParaRPr b="1" sz="1200">
                        <a:solidFill>
                          <a:srgbClr val="0B0C0C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5250" marB="95250" marR="190500" marL="91425">
                    <a:lnT cap="flat" cmpd="sng" w="6925">
                      <a:solidFill>
                        <a:srgbClr val="B1B4B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B1B4B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7500"/>
                      </a:srgbClr>
                    </a:solidFill>
                  </a:tcPr>
                </a:tc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43"/>
          <p:cNvSpPr txBox="1"/>
          <p:nvPr/>
        </p:nvSpPr>
        <p:spPr>
          <a:xfrm>
            <a:off x="-12750" y="423700"/>
            <a:ext cx="5831400" cy="695700"/>
          </a:xfrm>
          <a:prstGeom prst="rect">
            <a:avLst/>
          </a:prstGeom>
          <a:solidFill>
            <a:srgbClr val="E400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lt1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Scores &amp; Scaled Scores</a:t>
            </a:r>
            <a:endParaRPr b="1" sz="2200">
              <a:solidFill>
                <a:schemeClr val="lt1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grpSp>
        <p:nvGrpSpPr>
          <p:cNvPr id="359" name="Google Shape;359;p43"/>
          <p:cNvGrpSpPr/>
          <p:nvPr/>
        </p:nvGrpSpPr>
        <p:grpSpPr>
          <a:xfrm>
            <a:off x="457200" y="1333500"/>
            <a:ext cx="8020200" cy="3000525"/>
            <a:chOff x="457200" y="1333500"/>
            <a:chExt cx="8020200" cy="3000525"/>
          </a:xfrm>
        </p:grpSpPr>
        <p:sp>
          <p:nvSpPr>
            <p:cNvPr id="360" name="Google Shape;360;p43"/>
            <p:cNvSpPr/>
            <p:nvPr/>
          </p:nvSpPr>
          <p:spPr>
            <a:xfrm>
              <a:off x="457200" y="1333500"/>
              <a:ext cx="3905400" cy="1428900"/>
            </a:xfrm>
            <a:prstGeom prst="roundRect">
              <a:avLst>
                <a:gd fmla="val 8000" name="adj"/>
              </a:avLst>
            </a:prstGeom>
            <a:solidFill>
              <a:srgbClr val="FFFFFF"/>
            </a:solidFill>
            <a:ln cap="flat" cmpd="sng" w="14300">
              <a:solidFill>
                <a:srgbClr val="E5E7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43"/>
            <p:cNvSpPr/>
            <p:nvPr/>
          </p:nvSpPr>
          <p:spPr>
            <a:xfrm>
              <a:off x="4572000" y="1333500"/>
              <a:ext cx="3905400" cy="1428900"/>
            </a:xfrm>
            <a:prstGeom prst="roundRect">
              <a:avLst>
                <a:gd fmla="val 8000" name="adj"/>
              </a:avLst>
            </a:prstGeom>
            <a:solidFill>
              <a:srgbClr val="FFFFFF"/>
            </a:solidFill>
            <a:ln cap="flat" cmpd="sng" w="14300">
              <a:solidFill>
                <a:srgbClr val="E5E7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43"/>
            <p:cNvSpPr/>
            <p:nvPr/>
          </p:nvSpPr>
          <p:spPr>
            <a:xfrm>
              <a:off x="457200" y="2905125"/>
              <a:ext cx="3905400" cy="1428900"/>
            </a:xfrm>
            <a:prstGeom prst="roundRect">
              <a:avLst>
                <a:gd fmla="val 8000" name="adj"/>
              </a:avLst>
            </a:prstGeom>
            <a:solidFill>
              <a:srgbClr val="FFFFFF"/>
            </a:solidFill>
            <a:ln cap="flat" cmpd="sng" w="14300">
              <a:solidFill>
                <a:srgbClr val="E5E7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43"/>
            <p:cNvSpPr/>
            <p:nvPr/>
          </p:nvSpPr>
          <p:spPr>
            <a:xfrm>
              <a:off x="4572000" y="2905125"/>
              <a:ext cx="3905400" cy="1428900"/>
            </a:xfrm>
            <a:prstGeom prst="roundRect">
              <a:avLst>
                <a:gd fmla="val 8000" name="adj"/>
              </a:avLst>
            </a:prstGeom>
            <a:solidFill>
              <a:srgbClr val="FFFFFF"/>
            </a:solidFill>
            <a:ln cap="flat" cmpd="sng" w="14300">
              <a:solidFill>
                <a:srgbClr val="E5E7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43"/>
            <p:cNvSpPr/>
            <p:nvPr/>
          </p:nvSpPr>
          <p:spPr>
            <a:xfrm>
              <a:off x="609600" y="1466850"/>
              <a:ext cx="1238400" cy="247800"/>
            </a:xfrm>
            <a:prstGeom prst="roundRect">
              <a:avLst>
                <a:gd fmla="val 23076" name="adj"/>
              </a:avLst>
            </a:prstGeom>
            <a:solidFill>
              <a:srgbClr val="FCE7F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43"/>
            <p:cNvSpPr txBox="1"/>
            <p:nvPr/>
          </p:nvSpPr>
          <p:spPr>
            <a:xfrm>
              <a:off x="609600" y="1466850"/>
              <a:ext cx="1238400" cy="24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BE185D"/>
                  </a:solidFill>
                  <a:latin typeface="Nunito"/>
                  <a:ea typeface="Nunito"/>
                  <a:cs typeface="Nunito"/>
                  <a:sym typeface="Nunito"/>
                </a:rPr>
                <a:t>Expected Standard</a:t>
              </a:r>
              <a:endParaRPr b="1" sz="1100">
                <a:solidFill>
                  <a:srgbClr val="BE185D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66" name="Google Shape;366;p43"/>
            <p:cNvSpPr txBox="1"/>
            <p:nvPr/>
          </p:nvSpPr>
          <p:spPr>
            <a:xfrm>
              <a:off x="609600" y="1752600"/>
              <a:ext cx="3600600" cy="93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1F2937"/>
                  </a:solidFill>
                  <a:latin typeface="Nunito"/>
                  <a:ea typeface="Nunito"/>
                  <a:cs typeface="Nunito"/>
                  <a:sym typeface="Nunito"/>
                </a:rPr>
                <a:t>National target for Y6 pupils. Graded as:</a:t>
              </a:r>
              <a:endParaRPr sz="1200">
                <a:solidFill>
                  <a:srgbClr val="1F2937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E40044"/>
                  </a:solidFill>
                  <a:latin typeface="Nunito"/>
                  <a:ea typeface="Nunito"/>
                  <a:cs typeface="Nunito"/>
                  <a:sym typeface="Nunito"/>
                </a:rPr>
                <a:t>WTS</a:t>
              </a:r>
              <a:r>
                <a:rPr lang="en" sz="1100">
                  <a:solidFill>
                    <a:srgbClr val="4B5563"/>
                  </a:solidFill>
                  <a:latin typeface="Nunito"/>
                  <a:ea typeface="Nunito"/>
                  <a:cs typeface="Nunito"/>
                  <a:sym typeface="Nunito"/>
                </a:rPr>
                <a:t>: Working Towards Standard</a:t>
              </a:r>
              <a:endParaRPr sz="1100">
                <a:solidFill>
                  <a:srgbClr val="4B5563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E40044"/>
                  </a:solidFill>
                  <a:latin typeface="Nunito"/>
                  <a:ea typeface="Nunito"/>
                  <a:cs typeface="Nunito"/>
                  <a:sym typeface="Nunito"/>
                </a:rPr>
                <a:t>EXS</a:t>
              </a:r>
              <a:r>
                <a:rPr lang="en" sz="1100">
                  <a:solidFill>
                    <a:srgbClr val="4B5563"/>
                  </a:solidFill>
                  <a:latin typeface="Nunito"/>
                  <a:ea typeface="Nunito"/>
                  <a:cs typeface="Nunito"/>
                  <a:sym typeface="Nunito"/>
                </a:rPr>
                <a:t>: Expected Standard</a:t>
              </a:r>
              <a:endParaRPr sz="1100">
                <a:solidFill>
                  <a:srgbClr val="4B5563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E40044"/>
                  </a:solidFill>
                  <a:latin typeface="Nunito"/>
                  <a:ea typeface="Nunito"/>
                  <a:cs typeface="Nunito"/>
                  <a:sym typeface="Nunito"/>
                </a:rPr>
                <a:t>GDS</a:t>
              </a:r>
              <a:r>
                <a:rPr lang="en" sz="1100">
                  <a:solidFill>
                    <a:srgbClr val="4B5563"/>
                  </a:solidFill>
                  <a:latin typeface="Nunito"/>
                  <a:ea typeface="Nunito"/>
                  <a:cs typeface="Nunito"/>
                  <a:sym typeface="Nunito"/>
                </a:rPr>
                <a:t>: Greater Depth Standard</a:t>
              </a:r>
              <a:endParaRPr sz="1100">
                <a:solidFill>
                  <a:srgbClr val="4B5563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67" name="Google Shape;367;p43"/>
            <p:cNvSpPr/>
            <p:nvPr/>
          </p:nvSpPr>
          <p:spPr>
            <a:xfrm>
              <a:off x="4724400" y="1466850"/>
              <a:ext cx="952500" cy="247800"/>
            </a:xfrm>
            <a:prstGeom prst="roundRect">
              <a:avLst>
                <a:gd fmla="val 23076" name="adj"/>
              </a:avLst>
            </a:prstGeom>
            <a:solidFill>
              <a:srgbClr val="FCE7F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43"/>
            <p:cNvSpPr txBox="1"/>
            <p:nvPr/>
          </p:nvSpPr>
          <p:spPr>
            <a:xfrm>
              <a:off x="4724400" y="1466850"/>
              <a:ext cx="952500" cy="24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BE185D"/>
                  </a:solidFill>
                  <a:latin typeface="Nunito"/>
                  <a:ea typeface="Nunito"/>
                  <a:cs typeface="Nunito"/>
                  <a:sym typeface="Nunito"/>
                </a:rPr>
                <a:t>Raw Score</a:t>
              </a:r>
              <a:endParaRPr b="1" sz="1100">
                <a:solidFill>
                  <a:srgbClr val="BE185D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69" name="Google Shape;369;p43"/>
            <p:cNvSpPr txBox="1"/>
            <p:nvPr/>
          </p:nvSpPr>
          <p:spPr>
            <a:xfrm>
              <a:off x="4724400" y="1752600"/>
              <a:ext cx="3600600" cy="93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1F2937"/>
                  </a:solidFill>
                  <a:latin typeface="Nunito"/>
                  <a:ea typeface="Nunito"/>
                  <a:cs typeface="Nunito"/>
                  <a:sym typeface="Nunito"/>
                </a:rPr>
                <a:t>The total number of marks achieved directly on the test paper.</a:t>
              </a:r>
              <a:endParaRPr sz="1200">
                <a:solidFill>
                  <a:srgbClr val="1F2937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B5563"/>
                  </a:solidFill>
                  <a:latin typeface="Nunito"/>
                  <a:ea typeface="Nunito"/>
                  <a:cs typeface="Nunito"/>
                  <a:sym typeface="Nunito"/>
                </a:rPr>
                <a:t>Example: </a:t>
              </a:r>
              <a:r>
                <a:rPr b="1" lang="en" sz="1400">
                  <a:solidFill>
                    <a:srgbClr val="E40044"/>
                  </a:solidFill>
                  <a:latin typeface="Nunito"/>
                  <a:ea typeface="Nunito"/>
                  <a:cs typeface="Nunito"/>
                  <a:sym typeface="Nunito"/>
                </a:rPr>
                <a:t>39 / 50</a:t>
              </a:r>
              <a:r>
                <a:rPr lang="en" sz="1200">
                  <a:solidFill>
                    <a:srgbClr val="4B5563"/>
                  </a:solidFill>
                  <a:latin typeface="Nunito"/>
                  <a:ea typeface="Nunito"/>
                  <a:cs typeface="Nunito"/>
                  <a:sym typeface="Nunito"/>
                </a:rPr>
                <a:t> marks</a:t>
              </a:r>
              <a:endParaRPr sz="1200">
                <a:solidFill>
                  <a:srgbClr val="4B5563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70" name="Google Shape;370;p43"/>
            <p:cNvSpPr/>
            <p:nvPr/>
          </p:nvSpPr>
          <p:spPr>
            <a:xfrm>
              <a:off x="609600" y="3038475"/>
              <a:ext cx="1047900" cy="247800"/>
            </a:xfrm>
            <a:prstGeom prst="roundRect">
              <a:avLst>
                <a:gd fmla="val 23076" name="adj"/>
              </a:avLst>
            </a:prstGeom>
            <a:solidFill>
              <a:srgbClr val="FCE7F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43"/>
            <p:cNvSpPr txBox="1"/>
            <p:nvPr/>
          </p:nvSpPr>
          <p:spPr>
            <a:xfrm>
              <a:off x="609600" y="3038475"/>
              <a:ext cx="1047900" cy="24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BE185D"/>
                  </a:solidFill>
                  <a:latin typeface="Nunito"/>
                  <a:ea typeface="Nunito"/>
                  <a:cs typeface="Nunito"/>
                  <a:sym typeface="Nunito"/>
                </a:rPr>
                <a:t>Scaled Score</a:t>
              </a:r>
              <a:endParaRPr b="1" sz="1100">
                <a:solidFill>
                  <a:srgbClr val="BE185D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72" name="Google Shape;372;p43"/>
            <p:cNvSpPr txBox="1"/>
            <p:nvPr/>
          </p:nvSpPr>
          <p:spPr>
            <a:xfrm>
              <a:off x="609600" y="3324225"/>
              <a:ext cx="3600600" cy="93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1F2937"/>
                  </a:solidFill>
                  <a:latin typeface="Nunito"/>
                  <a:ea typeface="Nunito"/>
                  <a:cs typeface="Nunito"/>
                  <a:sym typeface="Nunito"/>
                </a:rPr>
                <a:t>The raw score is converted into a </a:t>
              </a:r>
              <a:r>
                <a:rPr b="1" lang="en" sz="1200">
                  <a:solidFill>
                    <a:srgbClr val="E40044"/>
                  </a:solidFill>
                  <a:latin typeface="Nunito"/>
                  <a:ea typeface="Nunito"/>
                  <a:cs typeface="Nunito"/>
                  <a:sym typeface="Nunito"/>
                </a:rPr>
                <a:t>scaled score</a:t>
              </a:r>
              <a:r>
                <a:rPr lang="en" sz="1200">
                  <a:solidFill>
                    <a:srgbClr val="1F2937"/>
                  </a:solidFill>
                  <a:latin typeface="Nunito"/>
                  <a:ea typeface="Nunito"/>
                  <a:cs typeface="Nunito"/>
                  <a:sym typeface="Nunito"/>
                </a:rPr>
                <a:t> using an official conversion table.</a:t>
              </a:r>
              <a:endParaRPr sz="1200">
                <a:solidFill>
                  <a:srgbClr val="1F2937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6B7280"/>
                  </a:solidFill>
                  <a:latin typeface="Nunito"/>
                  <a:ea typeface="Nunito"/>
                  <a:cs typeface="Nunito"/>
                  <a:sym typeface="Nunito"/>
                </a:rPr>
                <a:t>This ensures fair comparison across different test years.</a:t>
              </a:r>
              <a:endParaRPr sz="1100">
                <a:solidFill>
                  <a:srgbClr val="6B7280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73" name="Google Shape;373;p43"/>
            <p:cNvSpPr/>
            <p:nvPr/>
          </p:nvSpPr>
          <p:spPr>
            <a:xfrm>
              <a:off x="4724400" y="3038475"/>
              <a:ext cx="1238400" cy="247800"/>
            </a:xfrm>
            <a:prstGeom prst="roundRect">
              <a:avLst>
                <a:gd fmla="val 23076" name="adj"/>
              </a:avLst>
            </a:prstGeom>
            <a:solidFill>
              <a:srgbClr val="FCE7F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43"/>
            <p:cNvSpPr txBox="1"/>
            <p:nvPr/>
          </p:nvSpPr>
          <p:spPr>
            <a:xfrm>
              <a:off x="4724400" y="3038475"/>
              <a:ext cx="1238400" cy="24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BE185D"/>
                  </a:solidFill>
                  <a:latin typeface="Nunito"/>
                  <a:ea typeface="Nunito"/>
                  <a:cs typeface="Nunito"/>
                  <a:sym typeface="Nunito"/>
                </a:rPr>
                <a:t>Benchmark Goal</a:t>
              </a:r>
              <a:endParaRPr b="1" sz="1100">
                <a:solidFill>
                  <a:srgbClr val="BE185D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75" name="Google Shape;375;p43"/>
            <p:cNvSpPr txBox="1"/>
            <p:nvPr/>
          </p:nvSpPr>
          <p:spPr>
            <a:xfrm>
              <a:off x="4724400" y="3324225"/>
              <a:ext cx="3600600" cy="93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1F2937"/>
                  </a:solidFill>
                  <a:latin typeface="Nunito"/>
                  <a:ea typeface="Nunito"/>
                  <a:cs typeface="Nunito"/>
                  <a:sym typeface="Nunito"/>
                </a:rPr>
                <a:t>A scaled score of </a:t>
              </a:r>
              <a:r>
                <a:rPr b="1" lang="en" sz="1600">
                  <a:solidFill>
                    <a:srgbClr val="E40044"/>
                  </a:solidFill>
                  <a:latin typeface="Nunito"/>
                  <a:ea typeface="Nunito"/>
                  <a:cs typeface="Nunito"/>
                  <a:sym typeface="Nunito"/>
                </a:rPr>
                <a:t>100</a:t>
              </a:r>
              <a:r>
                <a:rPr lang="en" sz="1200">
                  <a:solidFill>
                    <a:srgbClr val="1F2937"/>
                  </a:solidFill>
                  <a:latin typeface="Nunito"/>
                  <a:ea typeface="Nunito"/>
                  <a:cs typeface="Nunito"/>
                  <a:sym typeface="Nunito"/>
                </a:rPr>
                <a:t> represents the expected standard.</a:t>
              </a:r>
              <a:endParaRPr sz="1200">
                <a:solidFill>
                  <a:srgbClr val="1F2937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6B7280"/>
                  </a:solidFill>
                  <a:latin typeface="Nunito"/>
                  <a:ea typeface="Nunito"/>
                  <a:cs typeface="Nunito"/>
                  <a:sym typeface="Nunito"/>
                </a:rPr>
                <a:t>Scores range from 80 to 120.</a:t>
              </a:r>
              <a:endParaRPr sz="1100">
                <a:solidFill>
                  <a:srgbClr val="6B7280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4"/>
          <p:cNvSpPr txBox="1"/>
          <p:nvPr/>
        </p:nvSpPr>
        <p:spPr>
          <a:xfrm>
            <a:off x="-12750" y="423700"/>
            <a:ext cx="5831400" cy="695700"/>
          </a:xfrm>
          <a:prstGeom prst="rect">
            <a:avLst/>
          </a:prstGeom>
          <a:solidFill>
            <a:srgbClr val="E400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lt1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Scores &amp; Scaled Scores</a:t>
            </a:r>
            <a:endParaRPr b="1" sz="2200">
              <a:solidFill>
                <a:schemeClr val="lt1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graphicFrame>
        <p:nvGraphicFramePr>
          <p:cNvPr id="381" name="Google Shape;381;p44"/>
          <p:cNvGraphicFramePr/>
          <p:nvPr/>
        </p:nvGraphicFramePr>
        <p:xfrm>
          <a:off x="855375" y="1574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{E2E87338-2C18-452F-88E3-225C8117A6BD}</a:tableStyleId>
              </a:tblPr>
              <a:tblGrid>
                <a:gridCol w="1313975"/>
                <a:gridCol w="1341475"/>
                <a:gridCol w="1299275"/>
                <a:gridCol w="1176300"/>
                <a:gridCol w="1258900"/>
                <a:gridCol w="1268050"/>
              </a:tblGrid>
              <a:tr h="667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Paper 1: Arithmetic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Paper 2: Reasoning: 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Paper 3: Reasoning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Raw score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Scaled score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Outcome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</a:tr>
              <a:tr h="340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34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19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31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84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105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AS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40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12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9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9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30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91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NS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40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39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31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34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104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114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AS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40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30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26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29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85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106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AS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40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35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22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31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88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107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AS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40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34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28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25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87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106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" sz="1400" u="none" cap="none" strike="noStrike">
                          <a:solidFill>
                            <a:srgbClr val="000000"/>
                          </a:solidFill>
                          <a:latin typeface="Playwrite DE Grund"/>
                          <a:ea typeface="Playwrite DE Grund"/>
                          <a:cs typeface="Playwrite DE Grund"/>
                          <a:sym typeface="Playwrite DE Grund"/>
                        </a:rPr>
                        <a:t>AS</a:t>
                      </a:r>
                      <a:endParaRPr sz="1400" u="none" cap="none" strike="noStrike">
                        <a:latin typeface="Playwrite DE Grund"/>
                        <a:ea typeface="Playwrite DE Grund"/>
                        <a:cs typeface="Playwrite DE Grund"/>
                        <a:sym typeface="Playwrite DE Grund"/>
                      </a:endParaRPr>
                    </a:p>
                  </a:txBody>
                  <a:tcPr marT="8875" marB="0" marR="8875" marL="88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Google Shape;386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3501" y="266700"/>
            <a:ext cx="4352226" cy="128722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387" name="Google Shape;387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46650" y="266712"/>
            <a:ext cx="4116386" cy="165735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descr="Screen Clipping" id="388" name="Google Shape;388;p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6300" y="1774625"/>
            <a:ext cx="4206601" cy="86345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descr="Screen Clipping" id="389" name="Google Shape;389;p4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80703" y="2147450"/>
            <a:ext cx="3722849" cy="197062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id="390" name="Google Shape;390;p45"/>
          <p:cNvPicPr preferRelativeResize="0"/>
          <p:nvPr/>
        </p:nvPicPr>
        <p:blipFill rotWithShape="1">
          <a:blip r:embed="rId7">
            <a:alphaModFix/>
          </a:blip>
          <a:srcRect b="14457" l="0" r="0" t="0"/>
          <a:stretch/>
        </p:blipFill>
        <p:spPr>
          <a:xfrm>
            <a:off x="621825" y="2807175"/>
            <a:ext cx="3722851" cy="217222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6"/>
          <p:cNvSpPr txBox="1"/>
          <p:nvPr/>
        </p:nvSpPr>
        <p:spPr>
          <a:xfrm>
            <a:off x="139650" y="423700"/>
            <a:ext cx="5831400" cy="695700"/>
          </a:xfrm>
          <a:prstGeom prst="rect">
            <a:avLst/>
          </a:prstGeom>
          <a:solidFill>
            <a:srgbClr val="E400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lt1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Aspirations &amp; Myths</a:t>
            </a:r>
            <a:endParaRPr b="1" sz="2200">
              <a:solidFill>
                <a:schemeClr val="lt1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sp>
        <p:nvSpPr>
          <p:cNvPr id="396" name="Google Shape;396;p46"/>
          <p:cNvSpPr txBox="1"/>
          <p:nvPr/>
        </p:nvSpPr>
        <p:spPr>
          <a:xfrm>
            <a:off x="1370475" y="3098050"/>
            <a:ext cx="6840900" cy="17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117647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en" sz="1800">
                <a:latin typeface="Nunito"/>
                <a:ea typeface="Nunito"/>
                <a:cs typeface="Nunito"/>
                <a:sym typeface="Nunito"/>
              </a:rPr>
              <a:t>★ </a:t>
            </a:r>
            <a:r>
              <a:rPr lang="en" sz="1800">
                <a:latin typeface="Nunito"/>
                <a:ea typeface="Nunito"/>
                <a:cs typeface="Nunito"/>
                <a:sym typeface="Nunito"/>
              </a:rPr>
              <a:t>A rite of passage and something every Y6 child experiences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7647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en" sz="1800">
                <a:latin typeface="Nunito"/>
                <a:ea typeface="Nunito"/>
                <a:cs typeface="Nunito"/>
                <a:sym typeface="Nunito"/>
              </a:rPr>
              <a:t>★ Used</a:t>
            </a:r>
            <a:r>
              <a:rPr lang="en" sz="1800">
                <a:latin typeface="Nunito"/>
                <a:ea typeface="Nunito"/>
                <a:cs typeface="Nunito"/>
                <a:sym typeface="Nunito"/>
              </a:rPr>
              <a:t> by secondary schools to determine flight paths and sets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7647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en" sz="1800">
                <a:latin typeface="Nunito"/>
                <a:ea typeface="Nunito"/>
                <a:cs typeface="Nunito"/>
                <a:sym typeface="Nunito"/>
              </a:rPr>
              <a:t>★</a:t>
            </a:r>
            <a:r>
              <a:rPr lang="en" sz="1800">
                <a:latin typeface="Nunito"/>
                <a:ea typeface="Nunito"/>
                <a:cs typeface="Nunito"/>
                <a:sym typeface="Nunito"/>
              </a:rPr>
              <a:t> Help your child to ‘hit the ground running’ in Year 7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7647"/>
              </a:lnSpc>
              <a:spcBef>
                <a:spcPts val="800"/>
              </a:spcBef>
              <a:spcAft>
                <a:spcPts val="600"/>
              </a:spcAft>
              <a:buNone/>
            </a:pPr>
            <a:r>
              <a:rPr b="1" lang="en" sz="1800">
                <a:latin typeface="Nunito"/>
                <a:ea typeface="Nunito"/>
                <a:cs typeface="Nunito"/>
                <a:sym typeface="Nunito"/>
              </a:rPr>
              <a:t>★</a:t>
            </a:r>
            <a:r>
              <a:rPr lang="en" sz="1800">
                <a:latin typeface="Nunito"/>
                <a:ea typeface="Nunito"/>
                <a:cs typeface="Nunito"/>
                <a:sym typeface="Nunito"/>
              </a:rPr>
              <a:t> Test technique and strategy but NOT all of Year 6!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397" name="Google Shape;397;p46"/>
          <p:cNvCxnSpPr/>
          <p:nvPr/>
        </p:nvCxnSpPr>
        <p:spPr>
          <a:xfrm>
            <a:off x="480075" y="2416900"/>
            <a:ext cx="8110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8" name="Google Shape;398;p46"/>
          <p:cNvCxnSpPr/>
          <p:nvPr/>
        </p:nvCxnSpPr>
        <p:spPr>
          <a:xfrm>
            <a:off x="480075" y="2201500"/>
            <a:ext cx="0" cy="430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9" name="Google Shape;399;p46"/>
          <p:cNvCxnSpPr/>
          <p:nvPr/>
        </p:nvCxnSpPr>
        <p:spPr>
          <a:xfrm>
            <a:off x="8590275" y="2201500"/>
            <a:ext cx="0" cy="430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0" name="Google Shape;400;p46"/>
          <p:cNvCxnSpPr/>
          <p:nvPr/>
        </p:nvCxnSpPr>
        <p:spPr>
          <a:xfrm>
            <a:off x="1295275" y="2201500"/>
            <a:ext cx="0" cy="430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1" name="Google Shape;401;p46"/>
          <p:cNvSpPr txBox="1"/>
          <p:nvPr/>
        </p:nvSpPr>
        <p:spPr>
          <a:xfrm>
            <a:off x="8136075" y="2738550"/>
            <a:ext cx="908400" cy="430800"/>
          </a:xfrm>
          <a:prstGeom prst="rect">
            <a:avLst/>
          </a:prstGeom>
          <a:solidFill>
            <a:srgbClr val="FAF8E5"/>
          </a:solidFill>
          <a:ln cap="flat" cmpd="sng" w="19050">
            <a:solidFill>
              <a:srgbClr val="E400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E40044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Y11 &amp; GCSEs</a:t>
            </a:r>
            <a:endParaRPr b="1" sz="1100">
              <a:solidFill>
                <a:srgbClr val="E40044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sp>
        <p:nvSpPr>
          <p:cNvPr id="402" name="Google Shape;402;p46"/>
          <p:cNvSpPr txBox="1"/>
          <p:nvPr/>
        </p:nvSpPr>
        <p:spPr>
          <a:xfrm>
            <a:off x="139650" y="2738550"/>
            <a:ext cx="908400" cy="430800"/>
          </a:xfrm>
          <a:prstGeom prst="rect">
            <a:avLst/>
          </a:prstGeom>
          <a:solidFill>
            <a:srgbClr val="FAF8E5"/>
          </a:solidFill>
          <a:ln cap="flat" cmpd="sng" w="19050">
            <a:solidFill>
              <a:srgbClr val="E400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E40044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Reception</a:t>
            </a:r>
            <a:endParaRPr b="1" sz="1100">
              <a:solidFill>
                <a:srgbClr val="E40044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cxnSp>
        <p:nvCxnSpPr>
          <p:cNvPr id="403" name="Google Shape;403;p46"/>
          <p:cNvCxnSpPr/>
          <p:nvPr/>
        </p:nvCxnSpPr>
        <p:spPr>
          <a:xfrm>
            <a:off x="2133475" y="2201500"/>
            <a:ext cx="0" cy="430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4" name="Google Shape;404;p46"/>
          <p:cNvCxnSpPr/>
          <p:nvPr/>
        </p:nvCxnSpPr>
        <p:spPr>
          <a:xfrm>
            <a:off x="2870075" y="2201500"/>
            <a:ext cx="0" cy="430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5" name="Google Shape;405;p46"/>
          <p:cNvCxnSpPr/>
          <p:nvPr/>
        </p:nvCxnSpPr>
        <p:spPr>
          <a:xfrm>
            <a:off x="7151200" y="2201500"/>
            <a:ext cx="0" cy="430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6" name="Google Shape;406;p46"/>
          <p:cNvCxnSpPr/>
          <p:nvPr/>
        </p:nvCxnSpPr>
        <p:spPr>
          <a:xfrm>
            <a:off x="7886575" y="2201500"/>
            <a:ext cx="0" cy="430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7" name="Google Shape;407;p46"/>
          <p:cNvCxnSpPr/>
          <p:nvPr/>
        </p:nvCxnSpPr>
        <p:spPr>
          <a:xfrm>
            <a:off x="3593975" y="2201500"/>
            <a:ext cx="0" cy="430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8" name="Google Shape;408;p46"/>
          <p:cNvCxnSpPr/>
          <p:nvPr/>
        </p:nvCxnSpPr>
        <p:spPr>
          <a:xfrm>
            <a:off x="6492025" y="2201500"/>
            <a:ext cx="0" cy="430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9" name="Google Shape;409;p46"/>
          <p:cNvCxnSpPr/>
          <p:nvPr/>
        </p:nvCxnSpPr>
        <p:spPr>
          <a:xfrm>
            <a:off x="5756650" y="2201500"/>
            <a:ext cx="0" cy="430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0" name="Google Shape;410;p46"/>
          <p:cNvCxnSpPr/>
          <p:nvPr/>
        </p:nvCxnSpPr>
        <p:spPr>
          <a:xfrm>
            <a:off x="4330575" y="2201500"/>
            <a:ext cx="0" cy="430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1" name="Google Shape;411;p46"/>
          <p:cNvCxnSpPr/>
          <p:nvPr/>
        </p:nvCxnSpPr>
        <p:spPr>
          <a:xfrm>
            <a:off x="5026325" y="2201500"/>
            <a:ext cx="0" cy="430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2" name="Google Shape;412;p46"/>
          <p:cNvCxnSpPr/>
          <p:nvPr/>
        </p:nvCxnSpPr>
        <p:spPr>
          <a:xfrm>
            <a:off x="5611100" y="1911925"/>
            <a:ext cx="0" cy="393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13" name="Google Shape;413;p46"/>
          <p:cNvSpPr txBox="1"/>
          <p:nvPr/>
        </p:nvSpPr>
        <p:spPr>
          <a:xfrm>
            <a:off x="5070200" y="1445050"/>
            <a:ext cx="1081800" cy="430800"/>
          </a:xfrm>
          <a:prstGeom prst="rect">
            <a:avLst/>
          </a:prstGeom>
          <a:solidFill>
            <a:srgbClr val="FAF8E5"/>
          </a:solidFill>
          <a:ln cap="flat" cmpd="sng" w="19050">
            <a:solidFill>
              <a:srgbClr val="FECE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E3261E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Year 6 SATs</a:t>
            </a:r>
            <a:endParaRPr b="1" sz="1100">
              <a:solidFill>
                <a:srgbClr val="E3261E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sp>
        <p:nvSpPr>
          <p:cNvPr id="414" name="Google Shape;414;p46"/>
          <p:cNvSpPr txBox="1"/>
          <p:nvPr/>
        </p:nvSpPr>
        <p:spPr>
          <a:xfrm>
            <a:off x="6245925" y="1664450"/>
            <a:ext cx="2287200" cy="430800"/>
          </a:xfrm>
          <a:prstGeom prst="rect">
            <a:avLst/>
          </a:prstGeom>
          <a:solidFill>
            <a:srgbClr val="FFD966"/>
          </a:solidFill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9900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←</a:t>
            </a:r>
            <a:r>
              <a:rPr b="1" lang="en" sz="1100">
                <a:solidFill>
                  <a:srgbClr val="FF9900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 Sets, targeted support </a:t>
            </a:r>
            <a:r>
              <a:rPr lang="en">
                <a:solidFill>
                  <a:srgbClr val="FF9900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→</a:t>
            </a:r>
            <a:endParaRPr>
              <a:solidFill>
                <a:srgbClr val="FF9900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" name="Google Shape;419;p47"/>
          <p:cNvPicPr preferRelativeResize="0"/>
          <p:nvPr/>
        </p:nvPicPr>
        <p:blipFill rotWithShape="1">
          <a:blip r:embed="rId3">
            <a:alphaModFix amt="20000"/>
          </a:blip>
          <a:srcRect b="0" l="0" r="0" t="0"/>
          <a:stretch/>
        </p:blipFill>
        <p:spPr>
          <a:xfrm rot="10800000">
            <a:off x="7831102" y="-595010"/>
            <a:ext cx="3827250" cy="1913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56504" y="4632722"/>
            <a:ext cx="1578860" cy="393731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47"/>
          <p:cNvSpPr/>
          <p:nvPr/>
        </p:nvSpPr>
        <p:spPr>
          <a:xfrm>
            <a:off x="-534079" y="4278089"/>
            <a:ext cx="2148600" cy="2148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47"/>
          <p:cNvSpPr txBox="1"/>
          <p:nvPr/>
        </p:nvSpPr>
        <p:spPr>
          <a:xfrm>
            <a:off x="381000" y="228600"/>
            <a:ext cx="4572000" cy="533400"/>
          </a:xfrm>
          <a:prstGeom prst="rect">
            <a:avLst/>
          </a:prstGeom>
          <a:solidFill>
            <a:srgbClr val="E4004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FFFFFF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Support &amp; Guidance</a:t>
            </a:r>
            <a:endParaRPr b="1" sz="2200">
              <a:solidFill>
                <a:srgbClr val="FFFFFF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grpSp>
        <p:nvGrpSpPr>
          <p:cNvPr id="423" name="Google Shape;423;p47"/>
          <p:cNvGrpSpPr/>
          <p:nvPr/>
        </p:nvGrpSpPr>
        <p:grpSpPr>
          <a:xfrm>
            <a:off x="381000" y="933450"/>
            <a:ext cx="2571900" cy="3429000"/>
            <a:chOff x="0" y="0"/>
            <a:chExt cx="2571900" cy="3429000"/>
          </a:xfrm>
        </p:grpSpPr>
        <p:sp>
          <p:nvSpPr>
            <p:cNvPr id="424" name="Google Shape;424;p47"/>
            <p:cNvSpPr/>
            <p:nvPr/>
          </p:nvSpPr>
          <p:spPr>
            <a:xfrm>
              <a:off x="0" y="0"/>
              <a:ext cx="2571900" cy="3429000"/>
            </a:xfrm>
            <a:prstGeom prst="roundRect">
              <a:avLst>
                <a:gd fmla="val 4444" name="adj"/>
              </a:avLst>
            </a:prstGeom>
            <a:solidFill>
              <a:srgbClr val="FFFFFF"/>
            </a:solidFill>
            <a:ln cap="flat" cmpd="sng" w="19050">
              <a:solidFill>
                <a:srgbClr val="E5E7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47"/>
            <p:cNvSpPr/>
            <p:nvPr/>
          </p:nvSpPr>
          <p:spPr>
            <a:xfrm>
              <a:off x="0" y="0"/>
              <a:ext cx="2571900" cy="514500"/>
            </a:xfrm>
            <a:custGeom>
              <a:rect b="b" l="l" r="r" t="t"/>
              <a:pathLst>
                <a:path extrusionOk="0" h="120000" w="120000">
                  <a:moveTo>
                    <a:pt x="0" y="26667"/>
                  </a:moveTo>
                  <a:cubicBezTo>
                    <a:pt x="0" y="19595"/>
                    <a:pt x="562" y="12812"/>
                    <a:pt x="1562" y="7811"/>
                  </a:cubicBezTo>
                  <a:cubicBezTo>
                    <a:pt x="2562" y="2810"/>
                    <a:pt x="3919" y="0"/>
                    <a:pt x="5333" y="0"/>
                  </a:cubicBezTo>
                  <a:lnTo>
                    <a:pt x="114667" y="0"/>
                  </a:lnTo>
                  <a:cubicBezTo>
                    <a:pt x="117612" y="1"/>
                    <a:pt x="120000" y="11940"/>
                    <a:pt x="120000" y="26667"/>
                  </a:cubicBez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B214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47"/>
            <p:cNvSpPr txBox="1"/>
            <p:nvPr/>
          </p:nvSpPr>
          <p:spPr>
            <a:xfrm>
              <a:off x="0" y="0"/>
              <a:ext cx="2571900" cy="51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rgbClr val="FFFFFF"/>
                  </a:solidFill>
                  <a:latin typeface="Playwrite DE Grund"/>
                  <a:ea typeface="Playwrite DE Grund"/>
                  <a:cs typeface="Playwrite DE Grund"/>
                  <a:sym typeface="Playwrite DE Grund"/>
                </a:rPr>
                <a:t>Terms 1 &amp; 2</a:t>
              </a:r>
              <a:endParaRPr b="1" sz="1500">
                <a:solidFill>
                  <a:srgbClr val="FFFFFF"/>
                </a:solidFill>
                <a:latin typeface="Playwrite DE Grund"/>
                <a:ea typeface="Playwrite DE Grund"/>
                <a:cs typeface="Playwrite DE Grund"/>
                <a:sym typeface="Playwrite DE Grund"/>
              </a:endParaRPr>
            </a:p>
          </p:txBody>
        </p:sp>
        <p:sp>
          <p:nvSpPr>
            <p:cNvPr id="427" name="Google Shape;427;p47"/>
            <p:cNvSpPr txBox="1"/>
            <p:nvPr/>
          </p:nvSpPr>
          <p:spPr>
            <a:xfrm>
              <a:off x="152400" y="628650"/>
              <a:ext cx="2267100" cy="26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50">
                  <a:solidFill>
                    <a:srgbClr val="0B214E"/>
                  </a:solidFill>
                  <a:latin typeface="Nunito"/>
                  <a:ea typeface="Nunito"/>
                  <a:cs typeface="Nunito"/>
                  <a:sym typeface="Nunito"/>
                </a:rPr>
                <a:t>In-School Provision</a:t>
              </a:r>
              <a:endParaRPr b="1" sz="1150">
                <a:solidFill>
                  <a:srgbClr val="0B214E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en" sz="1150">
                  <a:solidFill>
                    <a:srgbClr val="4B5563"/>
                  </a:solidFill>
                  <a:latin typeface="Nunito"/>
                  <a:ea typeface="Nunito"/>
                  <a:cs typeface="Nunito"/>
                  <a:sym typeface="Nunito"/>
                </a:rPr>
                <a:t>All core subjects delivered during the school day</a:t>
              </a:r>
              <a:endParaRPr b="0" sz="1150">
                <a:solidFill>
                  <a:srgbClr val="4B5563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1" lang="en" sz="1150">
                  <a:solidFill>
                    <a:srgbClr val="0B214E"/>
                  </a:solidFill>
                  <a:latin typeface="Nunito"/>
                  <a:ea typeface="Nunito"/>
                  <a:cs typeface="Nunito"/>
                  <a:sym typeface="Nunito"/>
                </a:rPr>
                <a:t>Targeted Support:</a:t>
              </a:r>
              <a:endParaRPr b="1" sz="1150">
                <a:solidFill>
                  <a:srgbClr val="0B214E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-301625" lvl="0" marL="457200" rtl="0" algn="l">
                <a:spcBef>
                  <a:spcPts val="450"/>
                </a:spcBef>
                <a:spcAft>
                  <a:spcPts val="0"/>
                </a:spcAft>
                <a:buClr>
                  <a:srgbClr val="4B5563"/>
                </a:buClr>
                <a:buSzPts val="1150"/>
                <a:buFont typeface="Nunito"/>
                <a:buChar char="●"/>
              </a:pPr>
              <a:r>
                <a:rPr lang="en" sz="1150">
                  <a:solidFill>
                    <a:srgbClr val="4B5563"/>
                  </a:solidFill>
                  <a:latin typeface="Nunito"/>
                  <a:ea typeface="Nunito"/>
                  <a:cs typeface="Nunito"/>
                  <a:sym typeface="Nunito"/>
                </a:rPr>
                <a:t>Targeted interventions</a:t>
              </a:r>
              <a:endParaRPr sz="1150">
                <a:solidFill>
                  <a:srgbClr val="4B5563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-301625" lvl="0" marL="457200" rtl="0" algn="l">
                <a:spcBef>
                  <a:spcPts val="300"/>
                </a:spcBef>
                <a:spcAft>
                  <a:spcPts val="0"/>
                </a:spcAft>
                <a:buClr>
                  <a:srgbClr val="4B5563"/>
                </a:buClr>
                <a:buSzPts val="1150"/>
                <a:buFont typeface="Nunito"/>
                <a:buChar char="●"/>
              </a:pPr>
              <a:r>
                <a:rPr lang="en" sz="1150">
                  <a:solidFill>
                    <a:srgbClr val="4B5563"/>
                  </a:solidFill>
                  <a:latin typeface="Nunito"/>
                  <a:ea typeface="Nunito"/>
                  <a:cs typeface="Nunito"/>
                  <a:sym typeface="Nunito"/>
                </a:rPr>
                <a:t>Mop-up sessions</a:t>
              </a:r>
              <a:endParaRPr sz="1150">
                <a:solidFill>
                  <a:srgbClr val="4B5563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-301625" lvl="0" marL="457200" rtl="0" algn="l">
                <a:spcBef>
                  <a:spcPts val="300"/>
                </a:spcBef>
                <a:spcAft>
                  <a:spcPts val="0"/>
                </a:spcAft>
                <a:buClr>
                  <a:srgbClr val="4B5563"/>
                </a:buClr>
                <a:buSzPts val="1150"/>
                <a:buFont typeface="Nunito"/>
                <a:buChar char="●"/>
              </a:pPr>
              <a:r>
                <a:rPr lang="en" sz="1150">
                  <a:solidFill>
                    <a:srgbClr val="4B5563"/>
                  </a:solidFill>
                  <a:latin typeface="Nunito"/>
                  <a:ea typeface="Nunito"/>
                  <a:cs typeface="Nunito"/>
                  <a:sym typeface="Nunito"/>
                </a:rPr>
                <a:t>1:1 &amp; small group feedback</a:t>
              </a:r>
              <a:endParaRPr sz="1150">
                <a:solidFill>
                  <a:srgbClr val="4B5563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1" lang="en" sz="1150">
                  <a:solidFill>
                    <a:srgbClr val="0B214E"/>
                  </a:solidFill>
                  <a:latin typeface="Nunito"/>
                  <a:ea typeface="Nunito"/>
                  <a:cs typeface="Nunito"/>
                  <a:sym typeface="Nunito"/>
                </a:rPr>
                <a:t>Extended Sessions:</a:t>
              </a:r>
              <a:endParaRPr b="1" sz="1150">
                <a:solidFill>
                  <a:srgbClr val="0B214E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-301625" lvl="0" marL="457200" rtl="0" algn="l">
                <a:spcBef>
                  <a:spcPts val="450"/>
                </a:spcBef>
                <a:spcAft>
                  <a:spcPts val="0"/>
                </a:spcAft>
                <a:buClr>
                  <a:srgbClr val="4B5563"/>
                </a:buClr>
                <a:buSzPts val="1150"/>
                <a:buFont typeface="Nunito"/>
                <a:buChar char="●"/>
              </a:pPr>
              <a:r>
                <a:rPr lang="en" sz="1150">
                  <a:solidFill>
                    <a:srgbClr val="4B5563"/>
                  </a:solidFill>
                  <a:latin typeface="Nunito"/>
                  <a:ea typeface="Nunito"/>
                  <a:cs typeface="Nunito"/>
                  <a:sym typeface="Nunito"/>
                </a:rPr>
                <a:t>Homework club</a:t>
              </a:r>
              <a:endParaRPr sz="1150">
                <a:solidFill>
                  <a:srgbClr val="4B5563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-301625" lvl="0" marL="457200" rtl="0" algn="l">
                <a:spcBef>
                  <a:spcPts val="300"/>
                </a:spcBef>
                <a:spcAft>
                  <a:spcPts val="300"/>
                </a:spcAft>
                <a:buClr>
                  <a:srgbClr val="4B5563"/>
                </a:buClr>
                <a:buSzPts val="1150"/>
                <a:buFont typeface="Nunito"/>
                <a:buChar char="●"/>
              </a:pPr>
              <a:r>
                <a:rPr lang="en" sz="1150">
                  <a:solidFill>
                    <a:srgbClr val="4B5563"/>
                  </a:solidFill>
                  <a:latin typeface="Nunito"/>
                  <a:ea typeface="Nunito"/>
                  <a:cs typeface="Nunito"/>
                  <a:sym typeface="Nunito"/>
                </a:rPr>
                <a:t>Library sessions</a:t>
              </a:r>
              <a:endParaRPr sz="1150">
                <a:solidFill>
                  <a:srgbClr val="4B5563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28" name="Google Shape;428;p47"/>
          <p:cNvGrpSpPr/>
          <p:nvPr/>
        </p:nvGrpSpPr>
        <p:grpSpPr>
          <a:xfrm>
            <a:off x="3286125" y="933450"/>
            <a:ext cx="2571900" cy="3429000"/>
            <a:chOff x="0" y="0"/>
            <a:chExt cx="2571900" cy="3429000"/>
          </a:xfrm>
        </p:grpSpPr>
        <p:sp>
          <p:nvSpPr>
            <p:cNvPr id="429" name="Google Shape;429;p47"/>
            <p:cNvSpPr/>
            <p:nvPr/>
          </p:nvSpPr>
          <p:spPr>
            <a:xfrm>
              <a:off x="0" y="0"/>
              <a:ext cx="2571900" cy="3429000"/>
            </a:xfrm>
            <a:prstGeom prst="roundRect">
              <a:avLst>
                <a:gd fmla="val 4444" name="adj"/>
              </a:avLst>
            </a:prstGeom>
            <a:solidFill>
              <a:srgbClr val="FFFFFF"/>
            </a:solidFill>
            <a:ln cap="flat" cmpd="sng" w="19050">
              <a:solidFill>
                <a:srgbClr val="E5E7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47"/>
            <p:cNvSpPr/>
            <p:nvPr/>
          </p:nvSpPr>
          <p:spPr>
            <a:xfrm>
              <a:off x="0" y="0"/>
              <a:ext cx="2571900" cy="514500"/>
            </a:xfrm>
            <a:custGeom>
              <a:rect b="b" l="l" r="r" t="t"/>
              <a:pathLst>
                <a:path extrusionOk="0" h="120000" w="120000">
                  <a:moveTo>
                    <a:pt x="0" y="26667"/>
                  </a:moveTo>
                  <a:cubicBezTo>
                    <a:pt x="0" y="19595"/>
                    <a:pt x="562" y="12812"/>
                    <a:pt x="1562" y="7811"/>
                  </a:cubicBezTo>
                  <a:cubicBezTo>
                    <a:pt x="2562" y="2810"/>
                    <a:pt x="3919" y="0"/>
                    <a:pt x="5333" y="0"/>
                  </a:cubicBezTo>
                  <a:lnTo>
                    <a:pt x="114667" y="0"/>
                  </a:lnTo>
                  <a:cubicBezTo>
                    <a:pt x="117612" y="1"/>
                    <a:pt x="120000" y="11940"/>
                    <a:pt x="120000" y="26667"/>
                  </a:cubicBez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E4004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47"/>
            <p:cNvSpPr txBox="1"/>
            <p:nvPr/>
          </p:nvSpPr>
          <p:spPr>
            <a:xfrm>
              <a:off x="0" y="0"/>
              <a:ext cx="2571900" cy="514500"/>
            </a:xfrm>
            <a:prstGeom prst="rect">
              <a:avLst/>
            </a:prstGeom>
            <a:solidFill>
              <a:srgbClr val="0B214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rgbClr val="FFFFFF"/>
                  </a:solidFill>
                  <a:latin typeface="Playwrite DE Grund"/>
                  <a:ea typeface="Playwrite DE Grund"/>
                  <a:cs typeface="Playwrite DE Grund"/>
                  <a:sym typeface="Playwrite DE Grund"/>
                </a:rPr>
                <a:t>Selection Criteria</a:t>
              </a:r>
              <a:endParaRPr b="1" sz="1500">
                <a:solidFill>
                  <a:srgbClr val="FFFFFF"/>
                </a:solidFill>
                <a:latin typeface="Playwrite DE Grund"/>
                <a:ea typeface="Playwrite DE Grund"/>
                <a:cs typeface="Playwrite DE Grund"/>
                <a:sym typeface="Playwrite DE Grund"/>
              </a:endParaRPr>
            </a:p>
          </p:txBody>
        </p:sp>
        <p:sp>
          <p:nvSpPr>
            <p:cNvPr id="432" name="Google Shape;432;p47"/>
            <p:cNvSpPr txBox="1"/>
            <p:nvPr/>
          </p:nvSpPr>
          <p:spPr>
            <a:xfrm>
              <a:off x="152400" y="628650"/>
              <a:ext cx="2267100" cy="26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978">
                  <a:solidFill>
                    <a:srgbClr val="E40044"/>
                  </a:solidFill>
                  <a:latin typeface="Nunito"/>
                  <a:ea typeface="Nunito"/>
                  <a:cs typeface="Nunito"/>
                  <a:sym typeface="Nunito"/>
                </a:rPr>
                <a:t>Targeting Support</a:t>
              </a:r>
              <a:endParaRPr b="1" sz="978">
                <a:solidFill>
                  <a:srgbClr val="E40044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lang="en" sz="978">
                  <a:solidFill>
                    <a:srgbClr val="4B5563"/>
                  </a:solidFill>
                  <a:latin typeface="Nunito"/>
                  <a:ea typeface="Nunito"/>
                  <a:cs typeface="Nunito"/>
                  <a:sym typeface="Nunito"/>
                </a:rPr>
                <a:t>Support is based on a clear set of criteria:</a:t>
              </a:r>
              <a:endParaRPr b="0" sz="978">
                <a:solidFill>
                  <a:srgbClr val="4B5563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-290671" lvl="0" marL="457200" rtl="0" algn="l">
                <a:spcBef>
                  <a:spcPts val="900"/>
                </a:spcBef>
                <a:spcAft>
                  <a:spcPts val="0"/>
                </a:spcAft>
                <a:buClr>
                  <a:srgbClr val="4B5563"/>
                </a:buClr>
                <a:buSzPts val="978"/>
                <a:buFont typeface="Nunito"/>
                <a:buChar char="●"/>
              </a:pPr>
              <a:r>
                <a:rPr b="1" lang="en" sz="978">
                  <a:solidFill>
                    <a:srgbClr val="1F2937"/>
                  </a:solidFill>
                  <a:latin typeface="Nunito"/>
                  <a:ea typeface="Nunito"/>
                  <a:cs typeface="Nunito"/>
                  <a:sym typeface="Nunito"/>
                </a:rPr>
                <a:t>Current Working Levels:</a:t>
              </a:r>
              <a:br>
                <a:rPr lang="en" sz="978">
                  <a:solidFill>
                    <a:srgbClr val="4B5563"/>
                  </a:solidFill>
                  <a:latin typeface="Nunito"/>
                  <a:ea typeface="Nunito"/>
                  <a:cs typeface="Nunito"/>
                  <a:sym typeface="Nunito"/>
                </a:rPr>
              </a:br>
              <a:r>
                <a:rPr lang="en" sz="978">
                  <a:solidFill>
                    <a:srgbClr val="4B5563"/>
                  </a:solidFill>
                  <a:latin typeface="Nunito"/>
                  <a:ea typeface="Nunito"/>
                  <a:cs typeface="Nunito"/>
                  <a:sym typeface="Nunito"/>
                </a:rPr>
                <a:t>Year 5 and Year 6 benchmarks</a:t>
              </a:r>
              <a:endParaRPr sz="978">
                <a:solidFill>
                  <a:srgbClr val="4B5563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-290671" lvl="0" marL="457200" rtl="0" algn="l">
                <a:spcBef>
                  <a:spcPts val="750"/>
                </a:spcBef>
                <a:spcAft>
                  <a:spcPts val="0"/>
                </a:spcAft>
                <a:buClr>
                  <a:srgbClr val="4B5563"/>
                </a:buClr>
                <a:buSzPts val="978"/>
                <a:buFont typeface="Nunito"/>
                <a:buChar char="●"/>
              </a:pPr>
              <a:r>
                <a:rPr b="1" lang="en" sz="978">
                  <a:solidFill>
                    <a:srgbClr val="1F2937"/>
                  </a:solidFill>
                  <a:latin typeface="Nunito"/>
                  <a:ea typeface="Nunito"/>
                  <a:cs typeface="Nunito"/>
                  <a:sym typeface="Nunito"/>
                </a:rPr>
                <a:t>Identified Learning Gaps:</a:t>
              </a:r>
              <a:br>
                <a:rPr lang="en" sz="978">
                  <a:solidFill>
                    <a:srgbClr val="4B5563"/>
                  </a:solidFill>
                  <a:latin typeface="Nunito"/>
                  <a:ea typeface="Nunito"/>
                  <a:cs typeface="Nunito"/>
                  <a:sym typeface="Nunito"/>
                </a:rPr>
              </a:br>
              <a:r>
                <a:rPr lang="en" sz="978">
                  <a:solidFill>
                    <a:srgbClr val="4B5563"/>
                  </a:solidFill>
                  <a:latin typeface="Nunito"/>
                  <a:ea typeface="Nunito"/>
                  <a:cs typeface="Nunito"/>
                  <a:sym typeface="Nunito"/>
                </a:rPr>
                <a:t>Spotted through teaching &amp; ongoing assessments</a:t>
              </a:r>
              <a:endParaRPr sz="978">
                <a:solidFill>
                  <a:srgbClr val="4B5563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-290671" lvl="0" marL="457200" rtl="0" algn="l">
                <a:spcBef>
                  <a:spcPts val="750"/>
                </a:spcBef>
                <a:spcAft>
                  <a:spcPts val="0"/>
                </a:spcAft>
                <a:buClr>
                  <a:srgbClr val="4B5563"/>
                </a:buClr>
                <a:buSzPts val="978"/>
                <a:buFont typeface="Nunito"/>
                <a:buChar char="●"/>
              </a:pPr>
              <a:r>
                <a:rPr b="1" lang="en" sz="978">
                  <a:solidFill>
                    <a:srgbClr val="1F2937"/>
                  </a:solidFill>
                  <a:latin typeface="Nunito"/>
                  <a:ea typeface="Nunito"/>
                  <a:cs typeface="Nunito"/>
                  <a:sym typeface="Nunito"/>
                </a:rPr>
                <a:t>Progress Focus:</a:t>
              </a:r>
              <a:br>
                <a:rPr lang="en" sz="978">
                  <a:solidFill>
                    <a:srgbClr val="4B5563"/>
                  </a:solidFill>
                  <a:latin typeface="Nunito"/>
                  <a:ea typeface="Nunito"/>
                  <a:cs typeface="Nunito"/>
                  <a:sym typeface="Nunito"/>
                </a:rPr>
              </a:br>
              <a:r>
                <a:rPr lang="en" sz="978">
                  <a:solidFill>
                    <a:srgbClr val="4B5563"/>
                  </a:solidFill>
                  <a:latin typeface="Nunito"/>
                  <a:ea typeface="Nunito"/>
                  <a:cs typeface="Nunito"/>
                  <a:sym typeface="Nunito"/>
                </a:rPr>
                <a:t>Aiming specifically for your child to progress</a:t>
              </a:r>
              <a:endParaRPr sz="978">
                <a:solidFill>
                  <a:srgbClr val="4B5563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-290671" lvl="0" marL="457200" rtl="0" algn="l">
                <a:spcBef>
                  <a:spcPts val="750"/>
                </a:spcBef>
                <a:spcAft>
                  <a:spcPts val="300"/>
                </a:spcAft>
                <a:buClr>
                  <a:srgbClr val="4B5563"/>
                </a:buClr>
                <a:buSzPts val="978"/>
                <a:buFont typeface="Nunito"/>
                <a:buChar char="●"/>
              </a:pPr>
              <a:r>
                <a:rPr b="1" lang="en" sz="978">
                  <a:solidFill>
                    <a:srgbClr val="1F2937"/>
                  </a:solidFill>
                  <a:latin typeface="Nunito"/>
                  <a:ea typeface="Nunito"/>
                  <a:cs typeface="Nunito"/>
                  <a:sym typeface="Nunito"/>
                </a:rPr>
                <a:t>Building Confidence:</a:t>
              </a:r>
              <a:br>
                <a:rPr lang="en" sz="978">
                  <a:solidFill>
                    <a:srgbClr val="4B5563"/>
                  </a:solidFill>
                  <a:latin typeface="Nunito"/>
                  <a:ea typeface="Nunito"/>
                  <a:cs typeface="Nunito"/>
                  <a:sym typeface="Nunito"/>
                </a:rPr>
              </a:br>
              <a:r>
                <a:rPr lang="en" sz="978">
                  <a:solidFill>
                    <a:srgbClr val="4B5563"/>
                  </a:solidFill>
                  <a:latin typeface="Nunito"/>
                  <a:ea typeface="Nunito"/>
                  <a:cs typeface="Nunito"/>
                  <a:sym typeface="Nunito"/>
                </a:rPr>
                <a:t>Boosting pupil morale &amp; belief</a:t>
              </a:r>
              <a:endParaRPr sz="978">
                <a:solidFill>
                  <a:srgbClr val="4B5563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33" name="Google Shape;433;p47"/>
          <p:cNvGrpSpPr/>
          <p:nvPr/>
        </p:nvGrpSpPr>
        <p:grpSpPr>
          <a:xfrm>
            <a:off x="6191250" y="933450"/>
            <a:ext cx="2571900" cy="3429000"/>
            <a:chOff x="0" y="0"/>
            <a:chExt cx="2571900" cy="3429000"/>
          </a:xfrm>
        </p:grpSpPr>
        <p:sp>
          <p:nvSpPr>
            <p:cNvPr id="434" name="Google Shape;434;p47"/>
            <p:cNvSpPr/>
            <p:nvPr/>
          </p:nvSpPr>
          <p:spPr>
            <a:xfrm>
              <a:off x="0" y="0"/>
              <a:ext cx="2571900" cy="3429000"/>
            </a:xfrm>
            <a:prstGeom prst="roundRect">
              <a:avLst>
                <a:gd fmla="val 4444" name="adj"/>
              </a:avLst>
            </a:prstGeom>
            <a:solidFill>
              <a:srgbClr val="FFFFFF"/>
            </a:solidFill>
            <a:ln cap="flat" cmpd="sng" w="19050">
              <a:solidFill>
                <a:srgbClr val="E5E7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47"/>
            <p:cNvSpPr/>
            <p:nvPr/>
          </p:nvSpPr>
          <p:spPr>
            <a:xfrm>
              <a:off x="0" y="0"/>
              <a:ext cx="2571900" cy="514500"/>
            </a:xfrm>
            <a:custGeom>
              <a:rect b="b" l="l" r="r" t="t"/>
              <a:pathLst>
                <a:path extrusionOk="0" h="120000" w="120000">
                  <a:moveTo>
                    <a:pt x="0" y="26667"/>
                  </a:moveTo>
                  <a:cubicBezTo>
                    <a:pt x="0" y="19595"/>
                    <a:pt x="562" y="12812"/>
                    <a:pt x="1562" y="7811"/>
                  </a:cubicBezTo>
                  <a:cubicBezTo>
                    <a:pt x="2562" y="2810"/>
                    <a:pt x="3919" y="0"/>
                    <a:pt x="5333" y="0"/>
                  </a:cubicBezTo>
                  <a:lnTo>
                    <a:pt x="114667" y="0"/>
                  </a:lnTo>
                  <a:cubicBezTo>
                    <a:pt x="117612" y="1"/>
                    <a:pt x="120000" y="11940"/>
                    <a:pt x="120000" y="26667"/>
                  </a:cubicBez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B214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47"/>
            <p:cNvSpPr txBox="1"/>
            <p:nvPr/>
          </p:nvSpPr>
          <p:spPr>
            <a:xfrm>
              <a:off x="0" y="0"/>
              <a:ext cx="2571900" cy="51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rgbClr val="FFFFFF"/>
                  </a:solidFill>
                  <a:latin typeface="Playwrite DE Grund"/>
                  <a:ea typeface="Playwrite DE Grund"/>
                  <a:cs typeface="Playwrite DE Grund"/>
                  <a:sym typeface="Playwrite DE Grund"/>
                </a:rPr>
                <a:t>Terms 3 – 5</a:t>
              </a:r>
              <a:endParaRPr b="1" sz="1500">
                <a:solidFill>
                  <a:srgbClr val="FFFFFF"/>
                </a:solidFill>
                <a:latin typeface="Playwrite DE Grund"/>
                <a:ea typeface="Playwrite DE Grund"/>
                <a:cs typeface="Playwrite DE Grund"/>
                <a:sym typeface="Playwrite DE Grund"/>
              </a:endParaRPr>
            </a:p>
          </p:txBody>
        </p:sp>
        <p:sp>
          <p:nvSpPr>
            <p:cNvPr id="437" name="Google Shape;437;p47"/>
            <p:cNvSpPr txBox="1"/>
            <p:nvPr/>
          </p:nvSpPr>
          <p:spPr>
            <a:xfrm>
              <a:off x="152400" y="628650"/>
              <a:ext cx="2267100" cy="26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50">
                  <a:solidFill>
                    <a:srgbClr val="0B214E"/>
                  </a:solidFill>
                  <a:latin typeface="Nunito"/>
                  <a:ea typeface="Nunito"/>
                  <a:cs typeface="Nunito"/>
                  <a:sym typeface="Nunito"/>
                </a:rPr>
                <a:t>Spring &amp; Summer Prep</a:t>
              </a:r>
              <a:endParaRPr b="1" sz="1150">
                <a:solidFill>
                  <a:srgbClr val="0B214E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lang="en" sz="1150">
                  <a:solidFill>
                    <a:srgbClr val="4B5563"/>
                  </a:solidFill>
                  <a:latin typeface="Nunito"/>
                  <a:ea typeface="Nunito"/>
                  <a:cs typeface="Nunito"/>
                  <a:sym typeface="Nunito"/>
                </a:rPr>
                <a:t>Consolidation and targeted exam preparation phase:</a:t>
              </a:r>
              <a:endParaRPr b="0" sz="1150">
                <a:solidFill>
                  <a:srgbClr val="4B5563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1050"/>
                </a:spcBef>
                <a:spcAft>
                  <a:spcPts val="0"/>
                </a:spcAft>
                <a:buNone/>
              </a:pPr>
              <a:r>
                <a:rPr b="1" lang="en" sz="1150">
                  <a:solidFill>
                    <a:srgbClr val="0B214E"/>
                  </a:solidFill>
                  <a:highlight>
                    <a:srgbClr val="FAF8E5"/>
                  </a:highlight>
                  <a:latin typeface="Nunito"/>
                  <a:ea typeface="Nunito"/>
                  <a:cs typeface="Nunito"/>
                  <a:sym typeface="Nunito"/>
                </a:rPr>
                <a:t>★ Booster Sessions</a:t>
              </a:r>
              <a:endParaRPr b="1" sz="1150">
                <a:solidFill>
                  <a:srgbClr val="0B214E"/>
                </a:solidFill>
                <a:highlight>
                  <a:srgbClr val="FAF8E5"/>
                </a:highlight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" sz="1050">
                  <a:solidFill>
                    <a:srgbClr val="4B5563"/>
                  </a:solidFill>
                  <a:highlight>
                    <a:srgbClr val="FAF8E5"/>
                  </a:highlight>
                  <a:latin typeface="Nunito"/>
                  <a:ea typeface="Nunito"/>
                  <a:cs typeface="Nunito"/>
                  <a:sym typeface="Nunito"/>
                </a:rPr>
                <a:t>Focused small group consolidation</a:t>
              </a:r>
              <a:endParaRPr sz="1050">
                <a:solidFill>
                  <a:srgbClr val="4B5563"/>
                </a:solidFill>
                <a:highlight>
                  <a:srgbClr val="FAF8E5"/>
                </a:highlight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1050"/>
                </a:spcBef>
                <a:spcAft>
                  <a:spcPts val="0"/>
                </a:spcAft>
                <a:buNone/>
              </a:pPr>
              <a:r>
                <a:rPr b="1" lang="en" sz="1150">
                  <a:solidFill>
                    <a:srgbClr val="0B214E"/>
                  </a:solidFill>
                  <a:highlight>
                    <a:srgbClr val="FAF8E5"/>
                  </a:highlight>
                  <a:latin typeface="Nunito"/>
                  <a:ea typeface="Nunito"/>
                  <a:cs typeface="Nunito"/>
                  <a:sym typeface="Nunito"/>
                </a:rPr>
                <a:t>★ CGP Books</a:t>
              </a:r>
              <a:endParaRPr b="1" sz="1150">
                <a:solidFill>
                  <a:srgbClr val="0B214E"/>
                </a:solidFill>
                <a:highlight>
                  <a:srgbClr val="FAF8E5"/>
                </a:highlight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" sz="1050">
                  <a:solidFill>
                    <a:srgbClr val="4B5563"/>
                  </a:solidFill>
                  <a:highlight>
                    <a:srgbClr val="FAF8E5"/>
                  </a:highlight>
                  <a:latin typeface="Nunito"/>
                  <a:ea typeface="Nunito"/>
                  <a:cs typeface="Nunito"/>
                  <a:sym typeface="Nunito"/>
                </a:rPr>
                <a:t>Structured revision and practice resources</a:t>
              </a:r>
              <a:endParaRPr sz="1050">
                <a:solidFill>
                  <a:srgbClr val="4B5563"/>
                </a:solidFill>
                <a:highlight>
                  <a:srgbClr val="FAF8E5"/>
                </a:highlight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48"/>
          <p:cNvSpPr txBox="1"/>
          <p:nvPr/>
        </p:nvSpPr>
        <p:spPr>
          <a:xfrm>
            <a:off x="-12750" y="423700"/>
            <a:ext cx="6426000" cy="695700"/>
          </a:xfrm>
          <a:prstGeom prst="rect">
            <a:avLst/>
          </a:prstGeom>
          <a:solidFill>
            <a:srgbClr val="E400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lt1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How can I help my child to achieve?</a:t>
            </a:r>
            <a:endParaRPr b="1" sz="2200">
              <a:solidFill>
                <a:schemeClr val="lt1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  <p:sp>
        <p:nvSpPr>
          <p:cNvPr id="443" name="Google Shape;443;p48"/>
          <p:cNvSpPr txBox="1"/>
          <p:nvPr/>
        </p:nvSpPr>
        <p:spPr>
          <a:xfrm>
            <a:off x="380250" y="1282575"/>
            <a:ext cx="8689500" cy="30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b="1" lang="en" sz="2050">
                <a:solidFill>
                  <a:srgbClr val="0B0C0C"/>
                </a:solidFill>
                <a:latin typeface="Nunito"/>
                <a:ea typeface="Nunito"/>
                <a:cs typeface="Nunito"/>
                <a:sym typeface="Nunito"/>
              </a:rPr>
              <a:t>★ </a:t>
            </a:r>
            <a:r>
              <a:rPr lang="en" sz="2050">
                <a:solidFill>
                  <a:srgbClr val="0B0C0C"/>
                </a:solidFill>
                <a:latin typeface="Nunito"/>
                <a:ea typeface="Nunito"/>
                <a:cs typeface="Nunito"/>
                <a:sym typeface="Nunito"/>
              </a:rPr>
              <a:t>Practice questions - from classrooms, online, books </a:t>
            </a:r>
            <a:endParaRPr sz="2050">
              <a:solidFill>
                <a:srgbClr val="0B0C0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b="1" lang="en" sz="2050">
                <a:solidFill>
                  <a:srgbClr val="0B0C0C"/>
                </a:solidFill>
                <a:latin typeface="Nunito"/>
                <a:ea typeface="Nunito"/>
                <a:cs typeface="Nunito"/>
                <a:sym typeface="Nunito"/>
              </a:rPr>
              <a:t>★ </a:t>
            </a:r>
            <a:r>
              <a:rPr lang="en" sz="2050">
                <a:solidFill>
                  <a:srgbClr val="0B0C0C"/>
                </a:solidFill>
                <a:latin typeface="Nunito"/>
                <a:ea typeface="Nunito"/>
                <a:cs typeface="Nunito"/>
                <a:sym typeface="Nunito"/>
              </a:rPr>
              <a:t>Rehearsing times tables and spelling</a:t>
            </a:r>
            <a:endParaRPr sz="2050">
              <a:solidFill>
                <a:srgbClr val="0B0C0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b="1" lang="en" sz="2050">
                <a:solidFill>
                  <a:srgbClr val="0B0C0C"/>
                </a:solidFill>
                <a:latin typeface="Nunito"/>
                <a:ea typeface="Nunito"/>
                <a:cs typeface="Nunito"/>
                <a:sym typeface="Nunito"/>
              </a:rPr>
              <a:t>★ </a:t>
            </a:r>
            <a:r>
              <a:rPr lang="en" sz="2050">
                <a:solidFill>
                  <a:srgbClr val="0B0C0C"/>
                </a:solidFill>
                <a:latin typeface="Nunito"/>
                <a:ea typeface="Nunito"/>
                <a:cs typeface="Nunito"/>
                <a:sym typeface="Nunito"/>
              </a:rPr>
              <a:t>Spotting and discussing punctuation and grammar</a:t>
            </a:r>
            <a:endParaRPr sz="2050">
              <a:solidFill>
                <a:srgbClr val="0B0C0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b="1" lang="en" sz="2050">
                <a:solidFill>
                  <a:srgbClr val="0B0C0C"/>
                </a:solidFill>
                <a:latin typeface="Nunito"/>
                <a:ea typeface="Nunito"/>
                <a:cs typeface="Nunito"/>
                <a:sym typeface="Nunito"/>
              </a:rPr>
              <a:t>★ </a:t>
            </a:r>
            <a:r>
              <a:rPr lang="en" sz="2050">
                <a:solidFill>
                  <a:srgbClr val="0B0C0C"/>
                </a:solidFill>
                <a:latin typeface="Nunito"/>
                <a:ea typeface="Nunito"/>
                <a:cs typeface="Nunito"/>
                <a:sym typeface="Nunito"/>
              </a:rPr>
              <a:t>Reading together / establishing an expectation of reading in the home</a:t>
            </a:r>
            <a:endParaRPr sz="2050">
              <a:solidFill>
                <a:srgbClr val="0B0C0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b="1" lang="en" sz="2050">
                <a:solidFill>
                  <a:srgbClr val="0B0C0C"/>
                </a:solidFill>
                <a:latin typeface="Nunito"/>
                <a:ea typeface="Nunito"/>
                <a:cs typeface="Nunito"/>
                <a:sym typeface="Nunito"/>
              </a:rPr>
              <a:t>★ </a:t>
            </a:r>
            <a:r>
              <a:rPr lang="en" sz="2050">
                <a:solidFill>
                  <a:srgbClr val="0B0C0C"/>
                </a:solidFill>
                <a:latin typeface="Nunito"/>
                <a:ea typeface="Nunito"/>
                <a:cs typeface="Nunito"/>
                <a:sym typeface="Nunito"/>
              </a:rPr>
              <a:t>Supporting home learning: Monday to Monday</a:t>
            </a:r>
            <a:endParaRPr sz="2050">
              <a:solidFill>
                <a:srgbClr val="0B0C0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b="1" lang="en" sz="2050">
                <a:solidFill>
                  <a:srgbClr val="0B0C0C"/>
                </a:solidFill>
                <a:latin typeface="Nunito"/>
                <a:ea typeface="Nunito"/>
                <a:cs typeface="Nunito"/>
                <a:sym typeface="Nunito"/>
              </a:rPr>
              <a:t>★ </a:t>
            </a:r>
            <a:r>
              <a:rPr lang="en" sz="2050">
                <a:solidFill>
                  <a:srgbClr val="0B0C0C"/>
                </a:solidFill>
                <a:latin typeface="Nunito"/>
                <a:ea typeface="Nunito"/>
                <a:cs typeface="Nunito"/>
                <a:sym typeface="Nunito"/>
              </a:rPr>
              <a:t>Promoting resilience and aspiration - tough challenges! </a:t>
            </a:r>
            <a:endParaRPr sz="2050">
              <a:solidFill>
                <a:srgbClr val="0B0C0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b="1" lang="en" sz="2050">
                <a:solidFill>
                  <a:srgbClr val="0B0C0C"/>
                </a:solidFill>
                <a:latin typeface="Nunito"/>
                <a:ea typeface="Nunito"/>
                <a:cs typeface="Nunito"/>
                <a:sym typeface="Nunito"/>
              </a:rPr>
              <a:t>★ Routines and boundaries at home - sleep, devices, behaviour</a:t>
            </a:r>
            <a:endParaRPr b="1" sz="2050">
              <a:solidFill>
                <a:srgbClr val="0B0C0C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49"/>
          <p:cNvSpPr txBox="1"/>
          <p:nvPr/>
        </p:nvSpPr>
        <p:spPr>
          <a:xfrm>
            <a:off x="1110600" y="1310925"/>
            <a:ext cx="7210800" cy="24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b="1" lang="en" sz="2050">
                <a:solidFill>
                  <a:srgbClr val="0B0C0C"/>
                </a:solidFill>
                <a:latin typeface="Nunito"/>
                <a:ea typeface="Nunito"/>
                <a:cs typeface="Nunito"/>
                <a:sym typeface="Nunito"/>
              </a:rPr>
              <a:t>★    </a:t>
            </a:r>
            <a:r>
              <a:rPr lang="en" sz="2050">
                <a:solidFill>
                  <a:srgbClr val="0B0C0C"/>
                </a:solidFill>
                <a:latin typeface="Nunito"/>
                <a:ea typeface="Nunito"/>
                <a:cs typeface="Nunito"/>
                <a:sym typeface="Nunito"/>
              </a:rPr>
              <a:t>All children have </a:t>
            </a:r>
            <a:r>
              <a:rPr lang="en" sz="2050">
                <a:solidFill>
                  <a:srgbClr val="0B0C0C"/>
                </a:solidFill>
                <a:latin typeface="Nunito"/>
                <a:ea typeface="Nunito"/>
                <a:cs typeface="Nunito"/>
                <a:sym typeface="Nunito"/>
              </a:rPr>
              <a:t>already made</a:t>
            </a:r>
            <a:r>
              <a:rPr lang="en" sz="2050">
                <a:solidFill>
                  <a:srgbClr val="0B0C0C"/>
                </a:solidFill>
                <a:latin typeface="Nunito"/>
                <a:ea typeface="Nunito"/>
                <a:cs typeface="Nunito"/>
                <a:sym typeface="Nunito"/>
              </a:rPr>
              <a:t> a fantastic start to </a:t>
            </a:r>
            <a:r>
              <a:rPr lang="en" sz="2050">
                <a:solidFill>
                  <a:srgbClr val="0B0C0C"/>
                </a:solidFill>
                <a:latin typeface="Nunito"/>
                <a:ea typeface="Nunito"/>
                <a:cs typeface="Nunito"/>
                <a:sym typeface="Nunito"/>
              </a:rPr>
              <a:t>their</a:t>
            </a:r>
            <a:r>
              <a:rPr lang="en" sz="2050">
                <a:solidFill>
                  <a:srgbClr val="0B0C0C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sz="2050">
              <a:solidFill>
                <a:srgbClr val="0B0C0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en" sz="2050">
                <a:solidFill>
                  <a:srgbClr val="0B0C0C"/>
                </a:solidFill>
                <a:latin typeface="Nunito"/>
                <a:ea typeface="Nunito"/>
                <a:cs typeface="Nunito"/>
                <a:sym typeface="Nunito"/>
              </a:rPr>
              <a:t>       final year at PSJ!</a:t>
            </a:r>
            <a:endParaRPr sz="2050">
              <a:solidFill>
                <a:srgbClr val="0B0C0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58775" lvl="0" marL="457200" rtl="0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rgbClr val="0B0C0C"/>
              </a:buClr>
              <a:buSzPts val="2050"/>
              <a:buFont typeface="Nunito"/>
              <a:buChar char="★"/>
            </a:pPr>
            <a:r>
              <a:rPr lang="en" sz="2050">
                <a:solidFill>
                  <a:srgbClr val="0B0C0C"/>
                </a:solidFill>
                <a:latin typeface="Nunito"/>
                <a:ea typeface="Nunito"/>
                <a:cs typeface="Nunito"/>
                <a:sym typeface="Nunito"/>
              </a:rPr>
              <a:t>They have shown the ability to be a great ambassadors for our CARE values </a:t>
            </a:r>
            <a:endParaRPr sz="2050">
              <a:solidFill>
                <a:srgbClr val="0B0C0C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587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B0C0C"/>
              </a:buClr>
              <a:buSzPts val="2050"/>
              <a:buFont typeface="Nunito"/>
              <a:buChar char="★"/>
            </a:pPr>
            <a:r>
              <a:rPr lang="en" sz="2050">
                <a:solidFill>
                  <a:srgbClr val="0B0C0C"/>
                </a:solidFill>
                <a:latin typeface="Nunito"/>
                <a:ea typeface="Nunito"/>
                <a:cs typeface="Nunito"/>
                <a:sym typeface="Nunito"/>
              </a:rPr>
              <a:t>They are being superb role-models for the younger children, showing respect and empathy</a:t>
            </a:r>
            <a:endParaRPr sz="2050">
              <a:solidFill>
                <a:srgbClr val="0B0C0C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descr="a pixel art illustration of a yellow star with a smiling face on a white background . (provided by Tenor)" id="449" name="Google Shape;449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5875" y="3687225"/>
            <a:ext cx="2110150" cy="1344979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49"/>
          <p:cNvSpPr txBox="1"/>
          <p:nvPr/>
        </p:nvSpPr>
        <p:spPr>
          <a:xfrm>
            <a:off x="2338225" y="404400"/>
            <a:ext cx="4188300" cy="695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Playwrite DE Grund"/>
                <a:ea typeface="Playwrite DE Grund"/>
                <a:cs typeface="Playwrite DE Grund"/>
                <a:sym typeface="Playwrite DE Grund"/>
              </a:rPr>
              <a:t>Let’s Celebrate!</a:t>
            </a:r>
            <a:endParaRPr b="1" sz="2500">
              <a:solidFill>
                <a:schemeClr val="dk1"/>
              </a:solidFill>
              <a:latin typeface="Playwrite DE Grund"/>
              <a:ea typeface="Playwrite DE Grund"/>
              <a:cs typeface="Playwrite DE Grund"/>
              <a:sym typeface="Playwrite DE Gru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St John">
      <a:dk1>
        <a:srgbClr val="0B214E"/>
      </a:dk1>
      <a:lt1>
        <a:srgbClr val="FFFFFF"/>
      </a:lt1>
      <a:dk2>
        <a:srgbClr val="5E62A9"/>
      </a:dk2>
      <a:lt2>
        <a:srgbClr val="E7E6E6"/>
      </a:lt2>
      <a:accent1>
        <a:srgbClr val="E40044"/>
      </a:accent1>
      <a:accent2>
        <a:srgbClr val="FFCD00"/>
      </a:accent2>
      <a:accent3>
        <a:srgbClr val="65B22D"/>
      </a:accent3>
      <a:accent4>
        <a:srgbClr val="5E62A9"/>
      </a:accent4>
      <a:accent5>
        <a:srgbClr val="6CC5D9"/>
      </a:accent5>
      <a:accent6>
        <a:srgbClr val="5F5F5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